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Lst>
  <p:sldIdLst>
    <p:sldId id="256" r:id="rId3"/>
    <p:sldId id="257" r:id="rId4"/>
    <p:sldId id="258" r:id="rId5"/>
    <p:sldId id="259" r:id="rId6"/>
    <p:sldId id="260" r:id="rId7"/>
    <p:sldId id="261" r:id="rId8"/>
    <p:sldId id="262" r:id="rId9"/>
    <p:sldId id="264" r:id="rId10"/>
    <p:sldId id="265" r:id="rId11"/>
    <p:sldId id="263" r:id="rId12"/>
    <p:sldId id="266" r:id="rId13"/>
    <p:sldId id="267" r:id="rId14"/>
    <p:sldId id="268" r:id="rId15"/>
    <p:sldId id="269" r:id="rId16"/>
    <p:sldId id="270" r:id="rId17"/>
    <p:sldId id="301" r:id="rId18"/>
    <p:sldId id="272" r:id="rId19"/>
    <p:sldId id="295" r:id="rId20"/>
    <p:sldId id="298" r:id="rId21"/>
    <p:sldId id="299" r:id="rId22"/>
    <p:sldId id="275" r:id="rId23"/>
    <p:sldId id="296" r:id="rId24"/>
    <p:sldId id="297" r:id="rId25"/>
    <p:sldId id="273" r:id="rId26"/>
    <p:sldId id="274" r:id="rId27"/>
    <p:sldId id="300" r:id="rId28"/>
    <p:sldId id="303" r:id="rId29"/>
    <p:sldId id="305" r:id="rId30"/>
    <p:sldId id="306" r:id="rId31"/>
    <p:sldId id="307" r:id="rId32"/>
    <p:sldId id="304" r:id="rId33"/>
    <p:sldId id="308" r:id="rId34"/>
    <p:sldId id="309" r:id="rId35"/>
    <p:sldId id="310" r:id="rId36"/>
    <p:sldId id="311" r:id="rId37"/>
    <p:sldId id="312"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63"/>
    <p:restoredTop sz="94803"/>
  </p:normalViewPr>
  <p:slideViewPr>
    <p:cSldViewPr snapToGrid="0" snapToObjects="1">
      <p:cViewPr varScale="1">
        <p:scale>
          <a:sx n="113" d="100"/>
          <a:sy n="113" d="100"/>
        </p:scale>
        <p:origin x="184"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fr-FR"/>
              <a:t>Modifiez le style du titre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7" name="Date Placeholder 6"/>
          <p:cNvSpPr>
            <a:spLocks noGrp="1"/>
          </p:cNvSpPr>
          <p:nvPr>
            <p:ph type="dt" sz="half" idx="10"/>
          </p:nvPr>
        </p:nvSpPr>
        <p:spPr/>
        <p:txBody>
          <a:bodyPr/>
          <a:lstStyle/>
          <a:p>
            <a:fld id="{CED2C370-220B-8946-9C1C-2769151DF858}" type="datetimeFigureOut">
              <a:rPr lang="fr-FR" smtClean="0"/>
              <a:t>14/04/2024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6FD7346-FF62-554F-87F8-5FC9520144C1}" type="slidenum">
              <a:rPr lang="fr-FR" smtClean="0"/>
              <a:t>‹N°›</a:t>
            </a:fld>
            <a:endParaRPr lang="fr-FR"/>
          </a:p>
        </p:txBody>
      </p:sp>
    </p:spTree>
    <p:extLst>
      <p:ext uri="{BB962C8B-B14F-4D97-AF65-F5344CB8AC3E}">
        <p14:creationId xmlns:p14="http://schemas.microsoft.com/office/powerpoint/2010/main" val="280662548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ED2C370-220B-8946-9C1C-2769151DF858}" type="datetimeFigureOut">
              <a:rPr lang="fr-FR" smtClean="0"/>
              <a:t>14/04/2024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6FD7346-FF62-554F-87F8-5FC9520144C1}" type="slidenum">
              <a:rPr lang="fr-FR" smtClean="0"/>
              <a:t>‹N°›</a:t>
            </a:fld>
            <a:endParaRPr lang="fr-FR"/>
          </a:p>
        </p:txBody>
      </p:sp>
    </p:spTree>
    <p:extLst>
      <p:ext uri="{BB962C8B-B14F-4D97-AF65-F5344CB8AC3E}">
        <p14:creationId xmlns:p14="http://schemas.microsoft.com/office/powerpoint/2010/main" val="2674803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ED2C370-220B-8946-9C1C-2769151DF858}" type="datetimeFigureOut">
              <a:rPr lang="fr-FR" smtClean="0"/>
              <a:t>14/04/2024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6FD7346-FF62-554F-87F8-5FC9520144C1}" type="slidenum">
              <a:rPr lang="fr-FR" smtClean="0"/>
              <a:t>‹N°›</a:t>
            </a:fld>
            <a:endParaRPr lang="fr-FR"/>
          </a:p>
        </p:txBody>
      </p:sp>
    </p:spTree>
    <p:extLst>
      <p:ext uri="{BB962C8B-B14F-4D97-AF65-F5344CB8AC3E}">
        <p14:creationId xmlns:p14="http://schemas.microsoft.com/office/powerpoint/2010/main" val="2682474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87DE6118-2437-4B30-8E3C-4D2BE6020583}" type="datetimeFigureOut">
              <a:rPr lang="en-US" smtClean="0"/>
              <a:pPr/>
              <a:t>4/14/24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‹N°›</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5797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4/14/24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3199887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a:t>Modifiez le style du titre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7DE6118-2437-4B30-8E3C-4D2BE6020583}" type="datetimeFigureOut">
              <a:rPr lang="en-US" smtClean="0"/>
              <a:pPr/>
              <a:t>4/14/24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‹N°›</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420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a:t>Modifiez le style du titre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4/14/24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767911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fr-FR"/>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a:t>Cliquez pour modifier les styles du texte du masque</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pPr/>
              <a:t>4/14/24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pPr/>
              <a:t>‹N°›</a:t>
            </a:fld>
            <a:endParaRPr lang="en-US" dirty="0"/>
          </a:p>
        </p:txBody>
      </p:sp>
    </p:spTree>
    <p:extLst>
      <p:ext uri="{BB962C8B-B14F-4D97-AF65-F5344CB8AC3E}">
        <p14:creationId xmlns:p14="http://schemas.microsoft.com/office/powerpoint/2010/main" val="2052371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4/14/24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2171490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4/14/24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3230552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7DE6118-2437-4B30-8E3C-4D2BE6020583}" type="datetimeFigureOut">
              <a:rPr lang="en-US" smtClean="0"/>
              <a:pPr/>
              <a:t>4/14/24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‹N°›</a:t>
            </a:fld>
            <a:endParaRPr lang="en-US" dirty="0"/>
          </a:p>
        </p:txBody>
      </p:sp>
    </p:spTree>
    <p:extLst>
      <p:ext uri="{BB962C8B-B14F-4D97-AF65-F5344CB8AC3E}">
        <p14:creationId xmlns:p14="http://schemas.microsoft.com/office/powerpoint/2010/main" val="610112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ED2C370-220B-8946-9C1C-2769151DF858}" type="datetimeFigureOut">
              <a:rPr lang="fr-FR" smtClean="0"/>
              <a:t>14/04/2024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6FD7346-FF62-554F-87F8-5FC9520144C1}" type="slidenum">
              <a:rPr lang="fr-FR" smtClean="0"/>
              <a:t>‹N°›</a:t>
            </a:fld>
            <a:endParaRPr lang="fr-FR"/>
          </a:p>
        </p:txBody>
      </p:sp>
    </p:spTree>
    <p:extLst>
      <p:ext uri="{BB962C8B-B14F-4D97-AF65-F5344CB8AC3E}">
        <p14:creationId xmlns:p14="http://schemas.microsoft.com/office/powerpoint/2010/main" val="33513559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7DE6118-2437-4B30-8E3C-4D2BE6020583}" type="datetimeFigureOut">
              <a:rPr lang="en-US" smtClean="0"/>
              <a:pPr/>
              <a:t>4/14/24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‹N°›</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6066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4/14/24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861808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fr-FR"/>
              <a:t>Modifiez le style du titre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4/14/24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4304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fr-FR"/>
              <a:t>Modifiez le style du titre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fld id="{CED2C370-220B-8946-9C1C-2769151DF858}" type="datetimeFigureOut">
              <a:rPr lang="fr-FR" smtClean="0"/>
              <a:t>14/04/2024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6FD7346-FF62-554F-87F8-5FC9520144C1}" type="slidenum">
              <a:rPr lang="fr-FR" smtClean="0"/>
              <a:t>‹N°›</a:t>
            </a:fld>
            <a:endParaRPr lang="fr-FR"/>
          </a:p>
        </p:txBody>
      </p:sp>
    </p:spTree>
    <p:extLst>
      <p:ext uri="{BB962C8B-B14F-4D97-AF65-F5344CB8AC3E}">
        <p14:creationId xmlns:p14="http://schemas.microsoft.com/office/powerpoint/2010/main" val="343209968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CED2C370-220B-8946-9C1C-2769151DF858}" type="datetimeFigureOut">
              <a:rPr lang="fr-FR" smtClean="0"/>
              <a:t>14/04/2024</a:t>
            </a:fld>
            <a:endParaRPr lang="fr-FR"/>
          </a:p>
        </p:txBody>
      </p:sp>
      <p:sp>
        <p:nvSpPr>
          <p:cNvPr id="9" name="Footer Placeholder 8"/>
          <p:cNvSpPr>
            <a:spLocks noGrp="1"/>
          </p:cNvSpPr>
          <p:nvPr>
            <p:ph type="ftr" sz="quarter" idx="11"/>
          </p:nvPr>
        </p:nvSpPr>
        <p:spPr/>
        <p:txBody>
          <a:bodyPr/>
          <a:lstStyle/>
          <a:p>
            <a:endParaRPr lang="fr-FR"/>
          </a:p>
        </p:txBody>
      </p:sp>
      <p:sp>
        <p:nvSpPr>
          <p:cNvPr id="10" name="Slide Number Placeholder 9"/>
          <p:cNvSpPr>
            <a:spLocks noGrp="1"/>
          </p:cNvSpPr>
          <p:nvPr>
            <p:ph type="sldNum" sz="quarter" idx="12"/>
          </p:nvPr>
        </p:nvSpPr>
        <p:spPr/>
        <p:txBody>
          <a:bodyPr/>
          <a:lstStyle/>
          <a:p>
            <a:fld id="{46FD7346-FF62-554F-87F8-5FC9520144C1}" type="slidenum">
              <a:rPr lang="fr-FR" smtClean="0"/>
              <a:t>‹N°›</a:t>
            </a:fld>
            <a:endParaRPr lang="fr-FR"/>
          </a:p>
        </p:txBody>
      </p:sp>
    </p:spTree>
    <p:extLst>
      <p:ext uri="{BB962C8B-B14F-4D97-AF65-F5344CB8AC3E}">
        <p14:creationId xmlns:p14="http://schemas.microsoft.com/office/powerpoint/2010/main" val="1935387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583436" y="3143250"/>
            <a:ext cx="4270248" cy="25967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fld id="{CED2C370-220B-8946-9C1C-2769151DF858}" type="datetimeFigureOut">
              <a:rPr lang="fr-FR" smtClean="0"/>
              <a:t>14/04/2024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6FD7346-FF62-554F-87F8-5FC9520144C1}" type="slidenum">
              <a:rPr lang="fr-FR" smtClean="0"/>
              <a:t>‹N°›</a:t>
            </a:fld>
            <a:endParaRPr lang="fr-FR"/>
          </a:p>
        </p:txBody>
      </p:sp>
      <p:sp>
        <p:nvSpPr>
          <p:cNvPr id="10" name="Title 9"/>
          <p:cNvSpPr>
            <a:spLocks noGrp="1"/>
          </p:cNvSpPr>
          <p:nvPr>
            <p:ph type="title"/>
          </p:nvPr>
        </p:nvSpPr>
        <p:spPr/>
        <p:txBody>
          <a:bodyPr/>
          <a:lstStyle/>
          <a:p>
            <a:r>
              <a:rPr lang="fr-FR"/>
              <a:t>Modifiez le style du titre</a:t>
            </a:r>
            <a:endParaRPr lang="en-US" dirty="0"/>
          </a:p>
        </p:txBody>
      </p:sp>
    </p:spTree>
    <p:extLst>
      <p:ext uri="{BB962C8B-B14F-4D97-AF65-F5344CB8AC3E}">
        <p14:creationId xmlns:p14="http://schemas.microsoft.com/office/powerpoint/2010/main" val="439020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ED2C370-220B-8946-9C1C-2769151DF858}" type="datetimeFigureOut">
              <a:rPr lang="fr-FR" smtClean="0"/>
              <a:t>14/04/2024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6FD7346-FF62-554F-87F8-5FC9520144C1}" type="slidenum">
              <a:rPr lang="fr-FR" smtClean="0"/>
              <a:t>‹N°›</a:t>
            </a:fld>
            <a:endParaRPr lang="fr-FR"/>
          </a:p>
        </p:txBody>
      </p:sp>
    </p:spTree>
    <p:extLst>
      <p:ext uri="{BB962C8B-B14F-4D97-AF65-F5344CB8AC3E}">
        <p14:creationId xmlns:p14="http://schemas.microsoft.com/office/powerpoint/2010/main" val="132186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D2C370-220B-8946-9C1C-2769151DF858}" type="datetimeFigureOut">
              <a:rPr lang="fr-FR" smtClean="0"/>
              <a:t>14/04/2024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6FD7346-FF62-554F-87F8-5FC9520144C1}" type="slidenum">
              <a:rPr lang="fr-FR" smtClean="0"/>
              <a:t>‹N°›</a:t>
            </a:fld>
            <a:endParaRPr lang="fr-FR"/>
          </a:p>
        </p:txBody>
      </p:sp>
    </p:spTree>
    <p:extLst>
      <p:ext uri="{BB962C8B-B14F-4D97-AF65-F5344CB8AC3E}">
        <p14:creationId xmlns:p14="http://schemas.microsoft.com/office/powerpoint/2010/main" val="2789284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fr-FR"/>
              <a:t>Modifiez le style du titre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9" name="Date Placeholder 8"/>
          <p:cNvSpPr>
            <a:spLocks noGrp="1"/>
          </p:cNvSpPr>
          <p:nvPr>
            <p:ph type="dt" sz="half" idx="10"/>
          </p:nvPr>
        </p:nvSpPr>
        <p:spPr/>
        <p:txBody>
          <a:bodyPr/>
          <a:lstStyle/>
          <a:p>
            <a:fld id="{CED2C370-220B-8946-9C1C-2769151DF858}" type="datetimeFigureOut">
              <a:rPr lang="fr-FR" smtClean="0"/>
              <a:t>14/04/2024</a:t>
            </a:fld>
            <a:endParaRPr lang="fr-F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fr-FR"/>
          </a:p>
        </p:txBody>
      </p:sp>
      <p:sp>
        <p:nvSpPr>
          <p:cNvPr id="11" name="Slide Number Placeholder 10"/>
          <p:cNvSpPr>
            <a:spLocks noGrp="1"/>
          </p:cNvSpPr>
          <p:nvPr>
            <p:ph type="sldNum" sz="quarter" idx="12"/>
          </p:nvPr>
        </p:nvSpPr>
        <p:spPr/>
        <p:txBody>
          <a:bodyPr/>
          <a:lstStyle/>
          <a:p>
            <a:fld id="{46FD7346-FF62-554F-87F8-5FC9520144C1}" type="slidenum">
              <a:rPr lang="fr-FR" smtClean="0"/>
              <a:t>‹N°›</a:t>
            </a:fld>
            <a:endParaRPr lang="fr-FR"/>
          </a:p>
        </p:txBody>
      </p:sp>
    </p:spTree>
    <p:extLst>
      <p:ext uri="{BB962C8B-B14F-4D97-AF65-F5344CB8AC3E}">
        <p14:creationId xmlns:p14="http://schemas.microsoft.com/office/powerpoint/2010/main" val="3525977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CED2C370-220B-8946-9C1C-2769151DF858}" type="datetimeFigureOut">
              <a:rPr lang="fr-FR" smtClean="0"/>
              <a:t>14/04/2024</a:t>
            </a:fld>
            <a:endParaRPr lang="fr-FR"/>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fr-FR"/>
          </a:p>
        </p:txBody>
      </p:sp>
      <p:sp>
        <p:nvSpPr>
          <p:cNvPr id="10" name="Slide Number Placeholder 9"/>
          <p:cNvSpPr>
            <a:spLocks noGrp="1"/>
          </p:cNvSpPr>
          <p:nvPr>
            <p:ph type="sldNum" sz="quarter" idx="12"/>
          </p:nvPr>
        </p:nvSpPr>
        <p:spPr/>
        <p:txBody>
          <a:bodyPr/>
          <a:lstStyle/>
          <a:p>
            <a:fld id="{46FD7346-FF62-554F-87F8-5FC9520144C1}" type="slidenum">
              <a:rPr lang="fr-FR" smtClean="0"/>
              <a:t>‹N°›</a:t>
            </a:fld>
            <a:endParaRPr lang="fr-FR"/>
          </a:p>
        </p:txBody>
      </p:sp>
    </p:spTree>
    <p:extLst>
      <p:ext uri="{BB962C8B-B14F-4D97-AF65-F5344CB8AC3E}">
        <p14:creationId xmlns:p14="http://schemas.microsoft.com/office/powerpoint/2010/main" val="1288387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CED2C370-220B-8946-9C1C-2769151DF858}" type="datetimeFigureOut">
              <a:rPr lang="fr-FR" smtClean="0"/>
              <a:t>14/04/2024</a:t>
            </a:fld>
            <a:endParaRPr lang="fr-F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fr-F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46FD7346-FF62-554F-87F8-5FC9520144C1}" type="slidenum">
              <a:rPr lang="fr-FR" smtClean="0"/>
              <a:t>‹N°›</a:t>
            </a:fld>
            <a:endParaRPr lang="fr-FR"/>
          </a:p>
        </p:txBody>
      </p:sp>
    </p:spTree>
    <p:extLst>
      <p:ext uri="{BB962C8B-B14F-4D97-AF65-F5344CB8AC3E}">
        <p14:creationId xmlns:p14="http://schemas.microsoft.com/office/powerpoint/2010/main" val="28169812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87DE6118-2437-4B30-8E3C-4D2BE6020583}" type="datetimeFigureOut">
              <a:rPr lang="en-US" smtClean="0"/>
              <a:pPr/>
              <a:t>4/14/24</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69E57DC2-970A-4B3E-BB1C-7A09969E49DF}" type="slidenum">
              <a:rPr lang="en-US" smtClean="0"/>
              <a:pPr/>
              <a:t>‹N°›</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0499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chiroux.be/evenement/11215/"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youtu.be/KX7drJpS0qA" TargetMode="Externa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hyperlink" Target="https://mutantx.bip-liege.org/"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18.xml"/><Relationship Id="rId4" Type="http://schemas.openxmlformats.org/officeDocument/2006/relationships/image" Target="../media/image27.emf"/></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www.calbw.be/_files/ugd/f0115e_0858bfb883e348e88262cd6c8f669cb2.pdf" TargetMode="External"/><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24218F4D-F908-822A-7681-E938C93E0352}"/>
              </a:ext>
            </a:extLst>
          </p:cNvPr>
          <p:cNvPicPr>
            <a:picLocks noChangeAspect="1"/>
          </p:cNvPicPr>
          <p:nvPr/>
        </p:nvPicPr>
        <p:blipFill rotWithShape="1">
          <a:blip r:embed="rId2">
            <a:alphaModFix amt="40000"/>
          </a:blip>
          <a:srcRect/>
          <a:stretch/>
        </p:blipFill>
        <p:spPr>
          <a:xfrm>
            <a:off x="20" y="10"/>
            <a:ext cx="12191980" cy="6857990"/>
          </a:xfrm>
          <a:prstGeom prst="rect">
            <a:avLst/>
          </a:prstGeom>
        </p:spPr>
      </p:pic>
      <p:sp>
        <p:nvSpPr>
          <p:cNvPr id="2" name="Titre 1">
            <a:extLst>
              <a:ext uri="{FF2B5EF4-FFF2-40B4-BE49-F238E27FC236}">
                <a16:creationId xmlns:a16="http://schemas.microsoft.com/office/drawing/2014/main" id="{CDA710DB-89CD-B04D-9D2F-8A28D9E4442E}"/>
              </a:ext>
            </a:extLst>
          </p:cNvPr>
          <p:cNvSpPr>
            <a:spLocks noGrp="1"/>
          </p:cNvSpPr>
          <p:nvPr>
            <p:ph type="ctrTitle"/>
          </p:nvPr>
        </p:nvSpPr>
        <p:spPr>
          <a:xfrm>
            <a:off x="1600200" y="2386744"/>
            <a:ext cx="8991600" cy="1645920"/>
          </a:xfrm>
          <a:noFill/>
          <a:ln w="38100" cap="sq">
            <a:solidFill>
              <a:schemeClr val="tx1"/>
            </a:solidFill>
            <a:miter lim="800000"/>
          </a:ln>
        </p:spPr>
        <p:txBody>
          <a:bodyPr anchor="ctr">
            <a:normAutofit/>
          </a:bodyPr>
          <a:lstStyle/>
          <a:p>
            <a:r>
              <a:rPr lang="fr-FR" dirty="0">
                <a:solidFill>
                  <a:schemeClr val="tx1"/>
                </a:solidFill>
              </a:rPr>
              <a:t>MUTANT X</a:t>
            </a:r>
          </a:p>
        </p:txBody>
      </p:sp>
      <p:sp>
        <p:nvSpPr>
          <p:cNvPr id="3" name="Sous-titre 2">
            <a:extLst>
              <a:ext uri="{FF2B5EF4-FFF2-40B4-BE49-F238E27FC236}">
                <a16:creationId xmlns:a16="http://schemas.microsoft.com/office/drawing/2014/main" id="{BB1F2D91-330B-F04A-A152-83140956673F}"/>
              </a:ext>
            </a:extLst>
          </p:cNvPr>
          <p:cNvSpPr>
            <a:spLocks noGrp="1"/>
          </p:cNvSpPr>
          <p:nvPr>
            <p:ph type="subTitle" idx="1"/>
          </p:nvPr>
        </p:nvSpPr>
        <p:spPr>
          <a:xfrm>
            <a:off x="2695194" y="4352544"/>
            <a:ext cx="6801612" cy="1239894"/>
          </a:xfrm>
        </p:spPr>
        <p:txBody>
          <a:bodyPr>
            <a:normAutofit/>
          </a:bodyPr>
          <a:lstStyle/>
          <a:p>
            <a:r>
              <a:rPr lang="fr-FR" dirty="0">
                <a:solidFill>
                  <a:schemeClr val="tx1"/>
                </a:solidFill>
              </a:rPr>
              <a:t>Préparation de la visite à la BIP</a:t>
            </a:r>
          </a:p>
          <a:p>
            <a:r>
              <a:rPr lang="fr-FR">
                <a:solidFill>
                  <a:schemeClr val="tx1"/>
                </a:solidFill>
              </a:rPr>
              <a:t>MERCREDI 24/04/24</a:t>
            </a:r>
            <a:endParaRPr lang="fr-FR" dirty="0">
              <a:solidFill>
                <a:schemeClr val="tx1"/>
              </a:solidFill>
            </a:endParaRPr>
          </a:p>
        </p:txBody>
      </p:sp>
    </p:spTree>
    <p:extLst>
      <p:ext uri="{BB962C8B-B14F-4D97-AF65-F5344CB8AC3E}">
        <p14:creationId xmlns:p14="http://schemas.microsoft.com/office/powerpoint/2010/main" val="213255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par>
                                <p:cTn id="13" presetID="10" presetClass="entr" presetSubtype="0" fill="hold" grpId="0" nodeType="withEffect">
                                  <p:stCondLst>
                                    <p:cond delay="0"/>
                                  </p:stCondLst>
                                  <p:iterate>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Image 2" descr="Une image contenant Visage humain, noir et blanc, personne, habits&#10;&#10;Description générée automatiquement">
            <a:extLst>
              <a:ext uri="{FF2B5EF4-FFF2-40B4-BE49-F238E27FC236}">
                <a16:creationId xmlns:a16="http://schemas.microsoft.com/office/drawing/2014/main" id="{39980397-5816-DE49-84ED-E3F6618C0D0B}"/>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4049262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Image 2" descr="Une image contenant habits, personne, Visage humain, Héros&#10;&#10;Description générée automatiquement">
            <a:extLst>
              <a:ext uri="{FF2B5EF4-FFF2-40B4-BE49-F238E27FC236}">
                <a16:creationId xmlns:a16="http://schemas.microsoft.com/office/drawing/2014/main" id="{046C5972-0D4D-C047-9E43-57593F10E7A1}"/>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901496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animation japonaise, fiction, Personnage de fiction, dessin humoristique&#10;&#10;Description générée automatiquement">
            <a:extLst>
              <a:ext uri="{FF2B5EF4-FFF2-40B4-BE49-F238E27FC236}">
                <a16:creationId xmlns:a16="http://schemas.microsoft.com/office/drawing/2014/main" id="{1C199587-571B-F142-A6B2-2C21FC9F72D6}"/>
              </a:ext>
            </a:extLst>
          </p:cNvPr>
          <p:cNvPicPr>
            <a:picLocks noChangeAspect="1"/>
          </p:cNvPicPr>
          <p:nvPr/>
        </p:nvPicPr>
        <p:blipFill>
          <a:blip r:embed="rId2"/>
          <a:stretch>
            <a:fillRect/>
          </a:stretch>
        </p:blipFill>
        <p:spPr>
          <a:xfrm>
            <a:off x="2881745" y="17954"/>
            <a:ext cx="6445428" cy="6840046"/>
          </a:xfrm>
          <a:prstGeom prst="rect">
            <a:avLst/>
          </a:prstGeom>
        </p:spPr>
      </p:pic>
    </p:spTree>
    <p:extLst>
      <p:ext uri="{BB962C8B-B14F-4D97-AF65-F5344CB8AC3E}">
        <p14:creationId xmlns:p14="http://schemas.microsoft.com/office/powerpoint/2010/main" val="1907088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Image 2" descr="Une image contenant Visage humain, Personnage de fiction, fiction, dessin humoristique&#10;&#10;Description générée automatiquement">
            <a:extLst>
              <a:ext uri="{FF2B5EF4-FFF2-40B4-BE49-F238E27FC236}">
                <a16:creationId xmlns:a16="http://schemas.microsoft.com/office/drawing/2014/main" id="{0E7196C1-AAB1-DC42-9A6D-7B5628233E9B}"/>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2826121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70D2E7-1B2D-7140-B70B-1968A97A3439}"/>
              </a:ext>
            </a:extLst>
          </p:cNvPr>
          <p:cNvSpPr>
            <a:spLocks noGrp="1"/>
          </p:cNvSpPr>
          <p:nvPr>
            <p:ph type="title"/>
          </p:nvPr>
        </p:nvSpPr>
        <p:spPr>
          <a:xfrm>
            <a:off x="146204" y="1586484"/>
            <a:ext cx="3685032" cy="3685032"/>
          </a:xfrm>
          <a:prstGeom prst="ellipse">
            <a:avLst/>
          </a:prstGeom>
          <a:solidFill>
            <a:schemeClr val="accent2">
              <a:lumMod val="75000"/>
            </a:schemeClr>
          </a:solidFill>
          <a:ln>
            <a:noFill/>
          </a:ln>
        </p:spPr>
        <p:txBody>
          <a:bodyPr vert="horz" lIns="182880" tIns="182880" rIns="182880" bIns="182880" rtlCol="0" anchor="ctr">
            <a:normAutofit/>
          </a:bodyPr>
          <a:lstStyle/>
          <a:p>
            <a:r>
              <a:rPr lang="en-US" sz="1900" kern="1200" cap="all" spc="200" baseline="0" dirty="0">
                <a:solidFill>
                  <a:srgbClr val="FFFFFF"/>
                </a:solidFill>
                <a:latin typeface="+mj-lt"/>
                <a:ea typeface="+mj-ea"/>
                <a:cs typeface="+mj-cs"/>
              </a:rPr>
              <a:t>ÉTAPE 4 : MUTER</a:t>
            </a:r>
          </a:p>
        </p:txBody>
      </p:sp>
      <p:pic>
        <p:nvPicPr>
          <p:cNvPr id="5" name="Image 4" descr="Une image contenant texte, capture d’écran, Police, document&#10;&#10;Description générée automatiquement">
            <a:extLst>
              <a:ext uri="{FF2B5EF4-FFF2-40B4-BE49-F238E27FC236}">
                <a16:creationId xmlns:a16="http://schemas.microsoft.com/office/drawing/2014/main" id="{8FC34E83-E32F-834D-A89F-0B245849620E}"/>
              </a:ext>
            </a:extLst>
          </p:cNvPr>
          <p:cNvPicPr>
            <a:picLocks noChangeAspect="1"/>
          </p:cNvPicPr>
          <p:nvPr/>
        </p:nvPicPr>
        <p:blipFill rotWithShape="1">
          <a:blip r:embed="rId2"/>
          <a:srcRect r="4824"/>
          <a:stretch/>
        </p:blipFill>
        <p:spPr>
          <a:xfrm>
            <a:off x="3844359" y="457199"/>
            <a:ext cx="8201437" cy="4095750"/>
          </a:xfrm>
          <a:prstGeom prst="rect">
            <a:avLst/>
          </a:prstGeom>
        </p:spPr>
      </p:pic>
      <p:sp>
        <p:nvSpPr>
          <p:cNvPr id="6" name="Rectangle : coins arrondis 5">
            <a:extLst>
              <a:ext uri="{FF2B5EF4-FFF2-40B4-BE49-F238E27FC236}">
                <a16:creationId xmlns:a16="http://schemas.microsoft.com/office/drawing/2014/main" id="{36B9BF72-5842-754F-89F6-6DF604E9F22F}"/>
              </a:ext>
            </a:extLst>
          </p:cNvPr>
          <p:cNvSpPr/>
          <p:nvPr/>
        </p:nvSpPr>
        <p:spPr>
          <a:xfrm>
            <a:off x="3831236" y="4834025"/>
            <a:ext cx="8201437" cy="1733030"/>
          </a:xfrm>
          <a:prstGeom prst="round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p>
            <a:pPr marL="285750" indent="-228600" defTabSz="914400">
              <a:spcBef>
                <a:spcPts val="1000"/>
              </a:spcBef>
              <a:buClr>
                <a:schemeClr val="accent2"/>
              </a:buClr>
              <a:buFont typeface="Arial" panose="020B0604020202020204" pitchFamily="34" charset="0"/>
              <a:buChar char="•"/>
            </a:pPr>
            <a:r>
              <a:rPr lang="en-US" dirty="0" err="1">
                <a:solidFill>
                  <a:schemeClr val="tx1">
                    <a:lumMod val="85000"/>
                    <a:lumOff val="15000"/>
                  </a:schemeClr>
                </a:solidFill>
              </a:rPr>
              <a:t>Individuellement</a:t>
            </a:r>
            <a:r>
              <a:rPr lang="en-US" dirty="0">
                <a:solidFill>
                  <a:schemeClr val="tx1">
                    <a:lumMod val="85000"/>
                    <a:lumOff val="15000"/>
                  </a:schemeClr>
                </a:solidFill>
              </a:rPr>
              <a:t>, </a:t>
            </a:r>
            <a:r>
              <a:rPr lang="en-US" dirty="0" err="1">
                <a:solidFill>
                  <a:schemeClr val="tx1">
                    <a:lumMod val="85000"/>
                    <a:lumOff val="15000"/>
                  </a:schemeClr>
                </a:solidFill>
              </a:rPr>
              <a:t>imaginez</a:t>
            </a:r>
            <a:r>
              <a:rPr lang="en-US" dirty="0">
                <a:solidFill>
                  <a:schemeClr val="tx1">
                    <a:lumMod val="85000"/>
                    <a:lumOff val="15000"/>
                  </a:schemeClr>
                </a:solidFill>
              </a:rPr>
              <a:t> des </a:t>
            </a:r>
            <a:r>
              <a:rPr lang="en-US" dirty="0" err="1">
                <a:solidFill>
                  <a:schemeClr val="tx1">
                    <a:lumMod val="85000"/>
                    <a:lumOff val="15000"/>
                  </a:schemeClr>
                </a:solidFill>
              </a:rPr>
              <a:t>exemples</a:t>
            </a:r>
            <a:r>
              <a:rPr lang="en-US" dirty="0">
                <a:solidFill>
                  <a:schemeClr val="tx1">
                    <a:lumMod val="85000"/>
                    <a:lumOff val="15000"/>
                  </a:schemeClr>
                </a:solidFill>
              </a:rPr>
              <a:t> </a:t>
            </a:r>
            <a:r>
              <a:rPr lang="en-US" dirty="0" err="1">
                <a:solidFill>
                  <a:schemeClr val="tx1">
                    <a:lumMod val="85000"/>
                    <a:lumOff val="15000"/>
                  </a:schemeClr>
                </a:solidFill>
              </a:rPr>
              <a:t>d’êtres</a:t>
            </a:r>
            <a:r>
              <a:rPr lang="en-US" dirty="0">
                <a:solidFill>
                  <a:schemeClr val="tx1">
                    <a:lumMod val="85000"/>
                    <a:lumOff val="15000"/>
                  </a:schemeClr>
                </a:solidFill>
              </a:rPr>
              <a:t> </a:t>
            </a:r>
            <a:r>
              <a:rPr lang="en-US" dirty="0" err="1">
                <a:solidFill>
                  <a:schemeClr val="tx1">
                    <a:lumMod val="85000"/>
                    <a:lumOff val="15000"/>
                  </a:schemeClr>
                </a:solidFill>
              </a:rPr>
              <a:t>humains</a:t>
            </a:r>
            <a:r>
              <a:rPr lang="en-US" dirty="0">
                <a:solidFill>
                  <a:schemeClr val="tx1">
                    <a:lumMod val="85000"/>
                    <a:lumOff val="15000"/>
                  </a:schemeClr>
                </a:solidFill>
              </a:rPr>
              <a:t> que </a:t>
            </a:r>
            <a:r>
              <a:rPr lang="en-US" dirty="0" err="1">
                <a:solidFill>
                  <a:schemeClr val="tx1">
                    <a:lumMod val="85000"/>
                    <a:lumOff val="15000"/>
                  </a:schemeClr>
                </a:solidFill>
              </a:rPr>
              <a:t>l’on</a:t>
            </a:r>
            <a:r>
              <a:rPr lang="en-US" dirty="0">
                <a:solidFill>
                  <a:schemeClr val="tx1">
                    <a:lumMod val="85000"/>
                    <a:lumOff val="15000"/>
                  </a:schemeClr>
                </a:solidFill>
              </a:rPr>
              <a:t> </a:t>
            </a:r>
            <a:r>
              <a:rPr lang="en-US" dirty="0" err="1">
                <a:solidFill>
                  <a:schemeClr val="tx1">
                    <a:lumMod val="85000"/>
                    <a:lumOff val="15000"/>
                  </a:schemeClr>
                </a:solidFill>
              </a:rPr>
              <a:t>pourrait</a:t>
            </a:r>
            <a:r>
              <a:rPr lang="en-US" dirty="0">
                <a:solidFill>
                  <a:schemeClr val="tx1">
                    <a:lumMod val="85000"/>
                    <a:lumOff val="15000"/>
                  </a:schemeClr>
                </a:solidFill>
              </a:rPr>
              <a:t> considerer “</a:t>
            </a:r>
            <a:r>
              <a:rPr lang="en-US" dirty="0" err="1">
                <a:solidFill>
                  <a:schemeClr val="tx1">
                    <a:lumMod val="85000"/>
                    <a:lumOff val="15000"/>
                  </a:schemeClr>
                </a:solidFill>
              </a:rPr>
              <a:t>en</a:t>
            </a:r>
            <a:r>
              <a:rPr lang="en-US" dirty="0">
                <a:solidFill>
                  <a:schemeClr val="tx1">
                    <a:lumMod val="85000"/>
                    <a:lumOff val="15000"/>
                  </a:schemeClr>
                </a:solidFill>
              </a:rPr>
              <a:t> mutation” dans </a:t>
            </a:r>
            <a:r>
              <a:rPr lang="en-US" dirty="0" err="1">
                <a:solidFill>
                  <a:schemeClr val="tx1">
                    <a:lumMod val="85000"/>
                    <a:lumOff val="15000"/>
                  </a:schemeClr>
                </a:solidFill>
              </a:rPr>
              <a:t>notre</a:t>
            </a:r>
            <a:r>
              <a:rPr lang="en-US" dirty="0">
                <a:solidFill>
                  <a:schemeClr val="tx1">
                    <a:lumMod val="85000"/>
                    <a:lumOff val="15000"/>
                  </a:schemeClr>
                </a:solidFill>
              </a:rPr>
              <a:t> </a:t>
            </a:r>
            <a:r>
              <a:rPr lang="en-US" dirty="0" err="1">
                <a:solidFill>
                  <a:schemeClr val="tx1">
                    <a:lumMod val="85000"/>
                    <a:lumOff val="15000"/>
                  </a:schemeClr>
                </a:solidFill>
              </a:rPr>
              <a:t>société</a:t>
            </a:r>
            <a:r>
              <a:rPr lang="en-US" dirty="0">
                <a:solidFill>
                  <a:schemeClr val="tx1">
                    <a:lumMod val="85000"/>
                    <a:lumOff val="15000"/>
                  </a:schemeClr>
                </a:solidFill>
              </a:rPr>
              <a:t>. </a:t>
            </a:r>
          </a:p>
          <a:p>
            <a:pPr marL="285750" indent="-228600" defTabSz="914400">
              <a:spcBef>
                <a:spcPts val="1000"/>
              </a:spcBef>
              <a:buClr>
                <a:schemeClr val="accent2"/>
              </a:buClr>
              <a:buFont typeface="Arial" panose="020B0604020202020204" pitchFamily="34" charset="0"/>
              <a:buChar char="•"/>
            </a:pPr>
            <a:r>
              <a:rPr lang="en-US" dirty="0" err="1">
                <a:solidFill>
                  <a:schemeClr val="tx1">
                    <a:lumMod val="85000"/>
                    <a:lumOff val="15000"/>
                  </a:schemeClr>
                </a:solidFill>
              </a:rPr>
              <a:t>Pourquoi</a:t>
            </a:r>
            <a:r>
              <a:rPr lang="en-US" dirty="0">
                <a:solidFill>
                  <a:schemeClr val="tx1">
                    <a:lumMod val="85000"/>
                    <a:lumOff val="15000"/>
                  </a:schemeClr>
                </a:solidFill>
              </a:rPr>
              <a:t> </a:t>
            </a:r>
            <a:r>
              <a:rPr lang="en-US" dirty="0" err="1">
                <a:solidFill>
                  <a:schemeClr val="tx1">
                    <a:lumMod val="85000"/>
                    <a:lumOff val="15000"/>
                  </a:schemeClr>
                </a:solidFill>
              </a:rPr>
              <a:t>mutent-ils</a:t>
            </a:r>
            <a:r>
              <a:rPr lang="en-US" dirty="0">
                <a:solidFill>
                  <a:schemeClr val="tx1">
                    <a:lumMod val="85000"/>
                    <a:lumOff val="15000"/>
                  </a:schemeClr>
                </a:solidFill>
              </a:rPr>
              <a:t> ? </a:t>
            </a:r>
            <a:r>
              <a:rPr lang="en-US" dirty="0" err="1">
                <a:solidFill>
                  <a:schemeClr val="tx1">
                    <a:lumMod val="85000"/>
                    <a:lumOff val="15000"/>
                  </a:schemeClr>
                </a:solidFill>
              </a:rPr>
              <a:t>Quelles</a:t>
            </a:r>
            <a:r>
              <a:rPr lang="en-US" dirty="0">
                <a:solidFill>
                  <a:schemeClr val="tx1">
                    <a:lumMod val="85000"/>
                    <a:lumOff val="15000"/>
                  </a:schemeClr>
                </a:solidFill>
              </a:rPr>
              <a:t> </a:t>
            </a:r>
            <a:r>
              <a:rPr lang="en-US" dirty="0" err="1">
                <a:solidFill>
                  <a:schemeClr val="tx1">
                    <a:lumMod val="85000"/>
                    <a:lumOff val="15000"/>
                  </a:schemeClr>
                </a:solidFill>
              </a:rPr>
              <a:t>sont</a:t>
            </a:r>
            <a:r>
              <a:rPr lang="en-US" dirty="0">
                <a:solidFill>
                  <a:schemeClr val="tx1">
                    <a:lumMod val="85000"/>
                    <a:lumOff val="15000"/>
                  </a:schemeClr>
                </a:solidFill>
              </a:rPr>
              <a:t> les causes de </a:t>
            </a:r>
            <a:r>
              <a:rPr lang="en-US" dirty="0" err="1">
                <a:solidFill>
                  <a:schemeClr val="tx1">
                    <a:lumMod val="85000"/>
                    <a:lumOff val="15000"/>
                  </a:schemeClr>
                </a:solidFill>
              </a:rPr>
              <a:t>leurs</a:t>
            </a:r>
            <a:r>
              <a:rPr lang="en-US" dirty="0">
                <a:solidFill>
                  <a:schemeClr val="tx1">
                    <a:lumMod val="85000"/>
                    <a:lumOff val="15000"/>
                  </a:schemeClr>
                </a:solidFill>
              </a:rPr>
              <a:t> </a:t>
            </a:r>
            <a:r>
              <a:rPr lang="en-US" dirty="0" err="1">
                <a:solidFill>
                  <a:schemeClr val="tx1">
                    <a:lumMod val="85000"/>
                    <a:lumOff val="15000"/>
                  </a:schemeClr>
                </a:solidFill>
              </a:rPr>
              <a:t>changements</a:t>
            </a:r>
            <a:r>
              <a:rPr lang="en-US" dirty="0">
                <a:solidFill>
                  <a:schemeClr val="tx1">
                    <a:lumMod val="85000"/>
                    <a:lumOff val="15000"/>
                  </a:schemeClr>
                </a:solidFill>
              </a:rPr>
              <a:t> ? </a:t>
            </a:r>
          </a:p>
        </p:txBody>
      </p:sp>
    </p:spTree>
    <p:extLst>
      <p:ext uri="{BB962C8B-B14F-4D97-AF65-F5344CB8AC3E}">
        <p14:creationId xmlns:p14="http://schemas.microsoft.com/office/powerpoint/2010/main" val="532270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2F9C0C7A-7E0D-3445-B5AD-45A6F1FDBFBC}"/>
              </a:ext>
            </a:extLst>
          </p:cNvPr>
          <p:cNvSpPr/>
          <p:nvPr/>
        </p:nvSpPr>
        <p:spPr>
          <a:xfrm>
            <a:off x="666750" y="4790729"/>
            <a:ext cx="8201437" cy="1733030"/>
          </a:xfrm>
          <a:prstGeom prst="round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lnSpcReduction="10000"/>
          </a:bodyPr>
          <a:lstStyle/>
          <a:p>
            <a:pPr marL="285750" indent="-228600" defTabSz="914400">
              <a:spcBef>
                <a:spcPts val="1000"/>
              </a:spcBef>
              <a:buClr>
                <a:schemeClr val="accent2"/>
              </a:buClr>
              <a:buFont typeface="Arial" panose="020B0604020202020204" pitchFamily="34" charset="0"/>
              <a:buChar char="•"/>
            </a:pPr>
            <a:r>
              <a:rPr lang="en-US" dirty="0" err="1">
                <a:solidFill>
                  <a:schemeClr val="tx1">
                    <a:lumMod val="85000"/>
                    <a:lumOff val="15000"/>
                  </a:schemeClr>
                </a:solidFill>
              </a:rPr>
              <a:t>Visionnez</a:t>
            </a:r>
            <a:r>
              <a:rPr lang="en-US" dirty="0">
                <a:solidFill>
                  <a:schemeClr val="tx1">
                    <a:lumMod val="85000"/>
                    <a:lumOff val="15000"/>
                  </a:schemeClr>
                </a:solidFill>
              </a:rPr>
              <a:t> </a:t>
            </a:r>
            <a:r>
              <a:rPr lang="en-US" dirty="0" err="1">
                <a:solidFill>
                  <a:schemeClr val="tx1">
                    <a:lumMod val="85000"/>
                    <a:lumOff val="15000"/>
                  </a:schemeClr>
                </a:solidFill>
              </a:rPr>
              <a:t>à</a:t>
            </a:r>
            <a:r>
              <a:rPr lang="en-US" dirty="0">
                <a:solidFill>
                  <a:schemeClr val="tx1">
                    <a:lumMod val="85000"/>
                    <a:lumOff val="15000"/>
                  </a:schemeClr>
                </a:solidFill>
              </a:rPr>
              <a:t> present la video de </a:t>
            </a:r>
            <a:r>
              <a:rPr lang="en-US" dirty="0" err="1">
                <a:solidFill>
                  <a:schemeClr val="tx1">
                    <a:lumMod val="85000"/>
                    <a:lumOff val="15000"/>
                  </a:schemeClr>
                </a:solidFill>
              </a:rPr>
              <a:t>présentation</a:t>
            </a:r>
            <a:r>
              <a:rPr lang="en-US" dirty="0">
                <a:solidFill>
                  <a:schemeClr val="tx1">
                    <a:lumMod val="85000"/>
                    <a:lumOff val="15000"/>
                  </a:schemeClr>
                </a:solidFill>
              </a:rPr>
              <a:t> de la BIP, </a:t>
            </a:r>
            <a:r>
              <a:rPr lang="en-US" dirty="0" err="1">
                <a:solidFill>
                  <a:schemeClr val="tx1">
                    <a:lumMod val="85000"/>
                    <a:lumOff val="15000"/>
                  </a:schemeClr>
                </a:solidFill>
              </a:rPr>
              <a:t>à</a:t>
            </a:r>
            <a:r>
              <a:rPr lang="en-US" dirty="0">
                <a:solidFill>
                  <a:schemeClr val="tx1">
                    <a:lumMod val="85000"/>
                    <a:lumOff val="15000"/>
                  </a:schemeClr>
                </a:solidFill>
              </a:rPr>
              <a:t> Liège.</a:t>
            </a:r>
          </a:p>
          <a:p>
            <a:pPr marL="285750" indent="-228600" defTabSz="914400">
              <a:spcBef>
                <a:spcPts val="1000"/>
              </a:spcBef>
              <a:buClr>
                <a:schemeClr val="accent2"/>
              </a:buClr>
              <a:buFont typeface="Arial" panose="020B0604020202020204" pitchFamily="34" charset="0"/>
              <a:buChar char="•"/>
            </a:pPr>
            <a:r>
              <a:rPr lang="en-US" dirty="0" err="1">
                <a:solidFill>
                  <a:schemeClr val="tx1">
                    <a:lumMod val="85000"/>
                    <a:lumOff val="15000"/>
                  </a:schemeClr>
                </a:solidFill>
              </a:rPr>
              <a:t>Répondez</a:t>
            </a:r>
            <a:r>
              <a:rPr lang="en-US" dirty="0">
                <a:solidFill>
                  <a:schemeClr val="tx1">
                    <a:lumMod val="85000"/>
                    <a:lumOff val="15000"/>
                  </a:schemeClr>
                </a:solidFill>
              </a:rPr>
              <a:t> </a:t>
            </a:r>
            <a:r>
              <a:rPr lang="en-US" dirty="0" err="1">
                <a:solidFill>
                  <a:schemeClr val="tx1">
                    <a:lumMod val="85000"/>
                    <a:lumOff val="15000"/>
                  </a:schemeClr>
                </a:solidFill>
              </a:rPr>
              <a:t>ensuite</a:t>
            </a:r>
            <a:r>
              <a:rPr lang="en-US" dirty="0">
                <a:solidFill>
                  <a:schemeClr val="tx1">
                    <a:lumMod val="85000"/>
                    <a:lumOff val="15000"/>
                  </a:schemeClr>
                </a:solidFill>
              </a:rPr>
              <a:t> aux questions </a:t>
            </a:r>
            <a:r>
              <a:rPr lang="en-US" dirty="0" err="1">
                <a:solidFill>
                  <a:schemeClr val="tx1">
                    <a:lumMod val="85000"/>
                    <a:lumOff val="15000"/>
                  </a:schemeClr>
                </a:solidFill>
              </a:rPr>
              <a:t>suivantes</a:t>
            </a:r>
            <a:r>
              <a:rPr lang="en-US" dirty="0">
                <a:solidFill>
                  <a:schemeClr val="tx1">
                    <a:lumMod val="85000"/>
                    <a:lumOff val="15000"/>
                  </a:schemeClr>
                </a:solidFill>
              </a:rPr>
              <a:t> : </a:t>
            </a:r>
          </a:p>
          <a:p>
            <a:pPr marL="857250" lvl="1" indent="-342900" defTabSz="914400">
              <a:spcBef>
                <a:spcPts val="1000"/>
              </a:spcBef>
              <a:buClr>
                <a:schemeClr val="accent2"/>
              </a:buClr>
              <a:buAutoNum type="alphaUcParenR"/>
            </a:pPr>
            <a:r>
              <a:rPr lang="en-US" dirty="0" err="1">
                <a:solidFill>
                  <a:schemeClr val="tx1">
                    <a:lumMod val="85000"/>
                    <a:lumOff val="15000"/>
                  </a:schemeClr>
                </a:solidFill>
              </a:rPr>
              <a:t>Quel</a:t>
            </a:r>
            <a:r>
              <a:rPr lang="en-US" dirty="0">
                <a:solidFill>
                  <a:schemeClr val="tx1">
                    <a:lumMod val="85000"/>
                    <a:lumOff val="15000"/>
                  </a:schemeClr>
                </a:solidFill>
              </a:rPr>
              <a:t> </a:t>
            </a:r>
            <a:r>
              <a:rPr lang="en-US" dirty="0" err="1">
                <a:solidFill>
                  <a:schemeClr val="tx1">
                    <a:lumMod val="85000"/>
                    <a:lumOff val="15000"/>
                  </a:schemeClr>
                </a:solidFill>
              </a:rPr>
              <a:t>serait</a:t>
            </a:r>
            <a:r>
              <a:rPr lang="en-US" dirty="0">
                <a:solidFill>
                  <a:schemeClr val="tx1">
                    <a:lumMod val="85000"/>
                    <a:lumOff val="15000"/>
                  </a:schemeClr>
                </a:solidFill>
              </a:rPr>
              <a:t> le type de mutation </a:t>
            </a:r>
            <a:r>
              <a:rPr lang="en-US" dirty="0" err="1">
                <a:solidFill>
                  <a:schemeClr val="tx1">
                    <a:lumMod val="85000"/>
                    <a:lumOff val="15000"/>
                  </a:schemeClr>
                </a:solidFill>
              </a:rPr>
              <a:t>évoqué</a:t>
            </a:r>
            <a:r>
              <a:rPr lang="en-US" dirty="0">
                <a:solidFill>
                  <a:schemeClr val="tx1">
                    <a:lumMod val="85000"/>
                    <a:lumOff val="15000"/>
                  </a:schemeClr>
                </a:solidFill>
              </a:rPr>
              <a:t> par </a:t>
            </a:r>
            <a:r>
              <a:rPr lang="en-US" dirty="0" err="1">
                <a:solidFill>
                  <a:schemeClr val="tx1">
                    <a:lumMod val="85000"/>
                    <a:lumOff val="15000"/>
                  </a:schemeClr>
                </a:solidFill>
              </a:rPr>
              <a:t>cette</a:t>
            </a:r>
            <a:r>
              <a:rPr lang="en-US" dirty="0">
                <a:solidFill>
                  <a:schemeClr val="tx1">
                    <a:lumMod val="85000"/>
                    <a:lumOff val="15000"/>
                  </a:schemeClr>
                </a:solidFill>
              </a:rPr>
              <a:t> video ?</a:t>
            </a:r>
          </a:p>
          <a:p>
            <a:pPr marL="857250" lvl="1" indent="-342900" defTabSz="914400">
              <a:spcBef>
                <a:spcPts val="1000"/>
              </a:spcBef>
              <a:buClr>
                <a:schemeClr val="accent2"/>
              </a:buClr>
              <a:buAutoNum type="alphaUcParenR"/>
            </a:pPr>
            <a:r>
              <a:rPr lang="en-US" dirty="0" err="1">
                <a:solidFill>
                  <a:schemeClr val="tx1">
                    <a:lumMod val="85000"/>
                    <a:lumOff val="15000"/>
                  </a:schemeClr>
                </a:solidFill>
              </a:rPr>
              <a:t>À</a:t>
            </a:r>
            <a:r>
              <a:rPr lang="en-US" dirty="0">
                <a:solidFill>
                  <a:schemeClr val="tx1">
                    <a:lumMod val="85000"/>
                    <a:lumOff val="15000"/>
                  </a:schemeClr>
                </a:solidFill>
              </a:rPr>
              <a:t> quoi </a:t>
            </a:r>
            <a:r>
              <a:rPr lang="en-US" dirty="0" err="1">
                <a:solidFill>
                  <a:schemeClr val="tx1">
                    <a:lumMod val="85000"/>
                    <a:lumOff val="15000"/>
                  </a:schemeClr>
                </a:solidFill>
              </a:rPr>
              <a:t>vous</a:t>
            </a:r>
            <a:r>
              <a:rPr lang="en-US" dirty="0">
                <a:solidFill>
                  <a:schemeClr val="tx1">
                    <a:lumMod val="85000"/>
                    <a:lumOff val="15000"/>
                  </a:schemeClr>
                </a:solidFill>
              </a:rPr>
              <a:t> </a:t>
            </a:r>
            <a:r>
              <a:rPr lang="en-US" dirty="0" err="1">
                <a:solidFill>
                  <a:schemeClr val="tx1">
                    <a:lumMod val="85000"/>
                    <a:lumOff val="15000"/>
                  </a:schemeClr>
                </a:solidFill>
              </a:rPr>
              <a:t>attendez-vous</a:t>
            </a:r>
            <a:r>
              <a:rPr lang="en-US" dirty="0">
                <a:solidFill>
                  <a:schemeClr val="tx1">
                    <a:lumMod val="85000"/>
                    <a:lumOff val="15000"/>
                  </a:schemeClr>
                </a:solidFill>
              </a:rPr>
              <a:t> </a:t>
            </a:r>
            <a:r>
              <a:rPr lang="en-US" dirty="0" err="1">
                <a:solidFill>
                  <a:schemeClr val="tx1">
                    <a:lumMod val="85000"/>
                    <a:lumOff val="15000"/>
                  </a:schemeClr>
                </a:solidFill>
              </a:rPr>
              <a:t>lors</a:t>
            </a:r>
            <a:r>
              <a:rPr lang="en-US" dirty="0">
                <a:solidFill>
                  <a:schemeClr val="tx1">
                    <a:lumMod val="85000"/>
                    <a:lumOff val="15000"/>
                  </a:schemeClr>
                </a:solidFill>
              </a:rPr>
              <a:t> de </a:t>
            </a:r>
            <a:r>
              <a:rPr lang="en-US" dirty="0" err="1">
                <a:solidFill>
                  <a:schemeClr val="tx1">
                    <a:lumMod val="85000"/>
                    <a:lumOff val="15000"/>
                  </a:schemeClr>
                </a:solidFill>
              </a:rPr>
              <a:t>votre</a:t>
            </a:r>
            <a:r>
              <a:rPr lang="en-US" dirty="0">
                <a:solidFill>
                  <a:schemeClr val="tx1">
                    <a:lumMod val="85000"/>
                    <a:lumOff val="15000"/>
                  </a:schemeClr>
                </a:solidFill>
              </a:rPr>
              <a:t> </a:t>
            </a:r>
            <a:r>
              <a:rPr lang="en-US" dirty="0" err="1">
                <a:solidFill>
                  <a:schemeClr val="tx1">
                    <a:lumMod val="85000"/>
                    <a:lumOff val="15000"/>
                  </a:schemeClr>
                </a:solidFill>
              </a:rPr>
              <a:t>visite</a:t>
            </a:r>
            <a:r>
              <a:rPr lang="en-US" dirty="0">
                <a:solidFill>
                  <a:schemeClr val="tx1">
                    <a:lumMod val="85000"/>
                    <a:lumOff val="15000"/>
                  </a:schemeClr>
                </a:solidFill>
              </a:rPr>
              <a:t> ? </a:t>
            </a:r>
          </a:p>
        </p:txBody>
      </p:sp>
      <p:pic>
        <p:nvPicPr>
          <p:cNvPr id="4" name="Image 3" descr="Une image contenant texte, capture d’écran, gratte-ciel, ciel&#10;&#10;Description générée automatiquement">
            <a:extLst>
              <a:ext uri="{FF2B5EF4-FFF2-40B4-BE49-F238E27FC236}">
                <a16:creationId xmlns:a16="http://schemas.microsoft.com/office/drawing/2014/main" id="{CB925C1C-95F9-A743-828E-35754E7F58AF}"/>
              </a:ext>
            </a:extLst>
          </p:cNvPr>
          <p:cNvPicPr>
            <a:picLocks noChangeAspect="1"/>
          </p:cNvPicPr>
          <p:nvPr/>
        </p:nvPicPr>
        <p:blipFill>
          <a:blip r:embed="rId2"/>
          <a:stretch>
            <a:fillRect/>
          </a:stretch>
        </p:blipFill>
        <p:spPr>
          <a:xfrm>
            <a:off x="666750" y="438150"/>
            <a:ext cx="7167995" cy="3948685"/>
          </a:xfrm>
          <a:prstGeom prst="rect">
            <a:avLst/>
          </a:prstGeom>
        </p:spPr>
      </p:pic>
      <p:sp>
        <p:nvSpPr>
          <p:cNvPr id="5" name="ZoneTexte 4">
            <a:extLst>
              <a:ext uri="{FF2B5EF4-FFF2-40B4-BE49-F238E27FC236}">
                <a16:creationId xmlns:a16="http://schemas.microsoft.com/office/drawing/2014/main" id="{8ECEBAF9-BA3E-4643-955E-72139C4FD167}"/>
              </a:ext>
            </a:extLst>
          </p:cNvPr>
          <p:cNvSpPr txBox="1"/>
          <p:nvPr/>
        </p:nvSpPr>
        <p:spPr>
          <a:xfrm>
            <a:off x="8146473" y="2412492"/>
            <a:ext cx="3719946" cy="369332"/>
          </a:xfrm>
          <a:prstGeom prst="rect">
            <a:avLst/>
          </a:prstGeom>
          <a:noFill/>
        </p:spPr>
        <p:txBody>
          <a:bodyPr wrap="square" rtlCol="0">
            <a:spAutoFit/>
          </a:bodyPr>
          <a:lstStyle/>
          <a:p>
            <a:r>
              <a:rPr lang="fr-FR" dirty="0">
                <a:hlinkClick r:id="rId3"/>
              </a:rPr>
              <a:t>https://chiroux.be/evenement/11215/</a:t>
            </a:r>
            <a:r>
              <a:rPr lang="fr-FR" dirty="0"/>
              <a:t> </a:t>
            </a:r>
          </a:p>
        </p:txBody>
      </p:sp>
    </p:spTree>
    <p:extLst>
      <p:ext uri="{BB962C8B-B14F-4D97-AF65-F5344CB8AC3E}">
        <p14:creationId xmlns:p14="http://schemas.microsoft.com/office/powerpoint/2010/main" val="4152463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document&#10;&#10;Description générée automatiquement">
            <a:extLst>
              <a:ext uri="{FF2B5EF4-FFF2-40B4-BE49-F238E27FC236}">
                <a16:creationId xmlns:a16="http://schemas.microsoft.com/office/drawing/2014/main" id="{210ABC12-7217-6041-A08C-1A2F3DBAF346}"/>
              </a:ext>
            </a:extLst>
          </p:cNvPr>
          <p:cNvPicPr>
            <a:picLocks noChangeAspect="1"/>
          </p:cNvPicPr>
          <p:nvPr/>
        </p:nvPicPr>
        <p:blipFill>
          <a:blip r:embed="rId2"/>
          <a:stretch>
            <a:fillRect/>
          </a:stretch>
        </p:blipFill>
        <p:spPr>
          <a:xfrm>
            <a:off x="1822450" y="273050"/>
            <a:ext cx="8547100" cy="6311900"/>
          </a:xfrm>
          <a:prstGeom prst="rect">
            <a:avLst/>
          </a:prstGeom>
        </p:spPr>
      </p:pic>
    </p:spTree>
    <p:extLst>
      <p:ext uri="{BB962C8B-B14F-4D97-AF65-F5344CB8AC3E}">
        <p14:creationId xmlns:p14="http://schemas.microsoft.com/office/powerpoint/2010/main" val="736982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894252-2467-8D4A-A57A-BACF820432F4}"/>
              </a:ext>
            </a:extLst>
          </p:cNvPr>
          <p:cNvSpPr>
            <a:spLocks noGrp="1"/>
          </p:cNvSpPr>
          <p:nvPr>
            <p:ph type="title"/>
          </p:nvPr>
        </p:nvSpPr>
        <p:spPr/>
        <p:txBody>
          <a:bodyPr/>
          <a:lstStyle/>
          <a:p>
            <a:r>
              <a:rPr lang="fr-FR" dirty="0"/>
              <a:t>CRP : « FRANKENSTEIN »</a:t>
            </a:r>
          </a:p>
        </p:txBody>
      </p:sp>
      <p:sp>
        <p:nvSpPr>
          <p:cNvPr id="3" name="Espace réservé du texte 2">
            <a:extLst>
              <a:ext uri="{FF2B5EF4-FFF2-40B4-BE49-F238E27FC236}">
                <a16:creationId xmlns:a16="http://schemas.microsoft.com/office/drawing/2014/main" id="{5BA11D57-0494-F949-A0E7-9BF4957E1D57}"/>
              </a:ext>
            </a:extLst>
          </p:cNvPr>
          <p:cNvSpPr>
            <a:spLocks noGrp="1"/>
          </p:cNvSpPr>
          <p:nvPr>
            <p:ph type="body" idx="1"/>
          </p:nvPr>
        </p:nvSpPr>
        <p:spPr/>
        <p:txBody>
          <a:bodyPr>
            <a:normAutofit/>
          </a:bodyPr>
          <a:lstStyle/>
          <a:p>
            <a:r>
              <a:rPr lang="fr-FR" sz="3200" dirty="0">
                <a:solidFill>
                  <a:schemeClr val="bg1"/>
                </a:solidFill>
              </a:rPr>
              <a:t>NORMAL / ANORMAL</a:t>
            </a:r>
          </a:p>
        </p:txBody>
      </p:sp>
    </p:spTree>
    <p:extLst>
      <p:ext uri="{BB962C8B-B14F-4D97-AF65-F5344CB8AC3E}">
        <p14:creationId xmlns:p14="http://schemas.microsoft.com/office/powerpoint/2010/main" val="3903923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07C725-108D-D44B-976D-D603540763DF}"/>
              </a:ext>
            </a:extLst>
          </p:cNvPr>
          <p:cNvSpPr>
            <a:spLocks noGrp="1"/>
          </p:cNvSpPr>
          <p:nvPr>
            <p:ph type="title"/>
          </p:nvPr>
        </p:nvSpPr>
        <p:spPr/>
        <p:txBody>
          <a:bodyPr/>
          <a:lstStyle/>
          <a:p>
            <a:r>
              <a:rPr lang="fr-FR" dirty="0"/>
              <a:t>Qu’est-ce que la CRP ?</a:t>
            </a:r>
          </a:p>
        </p:txBody>
      </p:sp>
      <p:sp>
        <p:nvSpPr>
          <p:cNvPr id="3" name="ZoneTexte 2">
            <a:extLst>
              <a:ext uri="{FF2B5EF4-FFF2-40B4-BE49-F238E27FC236}">
                <a16:creationId xmlns:a16="http://schemas.microsoft.com/office/drawing/2014/main" id="{5E87A017-3DC4-5B41-8AFA-0EF8DBEE6AA0}"/>
              </a:ext>
            </a:extLst>
          </p:cNvPr>
          <p:cNvSpPr txBox="1"/>
          <p:nvPr/>
        </p:nvSpPr>
        <p:spPr>
          <a:xfrm>
            <a:off x="1024128" y="1922306"/>
            <a:ext cx="2590942"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2E2B21"/>
                </a:solidFill>
                <a:effectLst/>
                <a:uLnTx/>
                <a:uFillTx/>
                <a:latin typeface="Tw Cen MT" panose="020B0602020104020603"/>
                <a:ea typeface="+mn-ea"/>
                <a:cs typeface="+mn-cs"/>
              </a:rPr>
              <a:t>C = Communauté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2E2B21"/>
                </a:solidFill>
                <a:effectLst/>
                <a:uLnTx/>
                <a:uFillTx/>
                <a:latin typeface="Tw Cen MT" panose="020B0602020104020603"/>
                <a:ea typeface="+mn-ea"/>
                <a:cs typeface="+mn-cs"/>
              </a:rPr>
              <a:t>P = de Recherche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2E2B21"/>
                </a:solidFill>
                <a:effectLst/>
                <a:uLnTx/>
                <a:uFillTx/>
                <a:latin typeface="Tw Cen MT" panose="020B0602020104020603"/>
                <a:ea typeface="+mn-ea"/>
                <a:cs typeface="+mn-cs"/>
              </a:rPr>
              <a:t>C = Philosophique</a:t>
            </a:r>
          </a:p>
        </p:txBody>
      </p:sp>
      <p:sp>
        <p:nvSpPr>
          <p:cNvPr id="4" name="ZoneTexte 3">
            <a:extLst>
              <a:ext uri="{FF2B5EF4-FFF2-40B4-BE49-F238E27FC236}">
                <a16:creationId xmlns:a16="http://schemas.microsoft.com/office/drawing/2014/main" id="{16EF3587-685D-104D-969B-46EC7355DA1E}"/>
              </a:ext>
            </a:extLst>
          </p:cNvPr>
          <p:cNvSpPr txBox="1"/>
          <p:nvPr/>
        </p:nvSpPr>
        <p:spPr>
          <a:xfrm>
            <a:off x="1024128" y="4182725"/>
            <a:ext cx="2729087" cy="203132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2E2B21"/>
                </a:solidFill>
                <a:effectLst/>
                <a:uLnTx/>
                <a:uFillTx/>
                <a:latin typeface="Tw Cen MT" panose="020B0602020104020603"/>
                <a:ea typeface="+mn-ea"/>
                <a:cs typeface="+mn-cs"/>
              </a:rPr>
              <a:t>Vidéo de présentation de </a:t>
            </a:r>
            <a:r>
              <a:rPr kumimoji="0" lang="fr-FR" sz="1800" b="0" i="0" u="none" strike="noStrike" kern="1200" cap="none" spc="0" normalizeH="0" baseline="0" noProof="0" dirty="0" err="1">
                <a:ln>
                  <a:noFill/>
                </a:ln>
                <a:solidFill>
                  <a:srgbClr val="2E2B21"/>
                </a:solidFill>
                <a:effectLst/>
                <a:uLnTx/>
                <a:uFillTx/>
                <a:latin typeface="Tw Cen MT" panose="020B0602020104020603"/>
                <a:ea typeface="+mn-ea"/>
                <a:cs typeface="+mn-cs"/>
              </a:rPr>
              <a:t>Mathew</a:t>
            </a:r>
            <a:r>
              <a:rPr kumimoji="0" lang="fr-FR" sz="1800" b="0" i="0" u="none" strike="noStrike" kern="1200" cap="none" spc="0" normalizeH="0" baseline="0" noProof="0" dirty="0">
                <a:ln>
                  <a:noFill/>
                </a:ln>
                <a:solidFill>
                  <a:srgbClr val="2E2B21"/>
                </a:solidFill>
                <a:effectLst/>
                <a:uLnTx/>
                <a:uFillTx/>
                <a:latin typeface="Tw Cen MT" panose="020B0602020104020603"/>
                <a:ea typeface="+mn-ea"/>
                <a:cs typeface="+mn-cs"/>
              </a:rPr>
              <a:t> </a:t>
            </a:r>
            <a:r>
              <a:rPr kumimoji="0" lang="fr-FR" sz="1800" b="0" i="0" u="none" strike="noStrike" kern="1200" cap="none" spc="0" normalizeH="0" baseline="0" noProof="0" dirty="0" err="1">
                <a:ln>
                  <a:noFill/>
                </a:ln>
                <a:solidFill>
                  <a:srgbClr val="2E2B21"/>
                </a:solidFill>
                <a:effectLst/>
                <a:uLnTx/>
                <a:uFillTx/>
                <a:latin typeface="Tw Cen MT" panose="020B0602020104020603"/>
                <a:ea typeface="+mn-ea"/>
                <a:cs typeface="+mn-cs"/>
              </a:rPr>
              <a:t>Lipman</a:t>
            </a:r>
            <a:r>
              <a:rPr kumimoji="0" lang="fr-FR" sz="1800" b="0" i="0" u="none" strike="noStrike" kern="1200" cap="none" spc="0" normalizeH="0" baseline="0" noProof="0" dirty="0">
                <a:ln>
                  <a:noFill/>
                </a:ln>
                <a:solidFill>
                  <a:srgbClr val="2E2B21"/>
                </a:solidFill>
                <a:effectLst/>
                <a:uLnTx/>
                <a:uFillTx/>
                <a:latin typeface="Tw Cen MT" panose="020B0602020104020603"/>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2E2B21"/>
                </a:solidFill>
                <a:effectLst/>
                <a:uLnTx/>
                <a:uFillTx/>
                <a:latin typeface="Tw Cen MT" panose="020B0602020104020603"/>
                <a:ea typeface="+mn-ea"/>
                <a:cs typeface="+mn-cs"/>
              </a:rPr>
              <a:t> </a:t>
            </a:r>
            <a:r>
              <a:rPr kumimoji="0" lang="fr-FR" sz="1800" b="0" i="0" u="none" strike="noStrike" kern="1200" cap="none" spc="0" normalizeH="0" baseline="0" noProof="0" dirty="0">
                <a:ln>
                  <a:noFill/>
                </a:ln>
                <a:solidFill>
                  <a:srgbClr val="2E2B21"/>
                </a:solidFill>
                <a:effectLst/>
                <a:uLnTx/>
                <a:uFillTx/>
                <a:latin typeface="Tw Cen MT" panose="020B0602020104020603"/>
                <a:ea typeface="+mn-ea"/>
                <a:cs typeface="+mn-cs"/>
                <a:hlinkClick r:id="rId2"/>
              </a:rPr>
              <a:t>https://youtu.be/KX7drJpS0qA</a:t>
            </a:r>
            <a:r>
              <a:rPr kumimoji="0" lang="fr-FR" sz="1800" b="0" i="0" u="none" strike="noStrike" kern="1200" cap="none" spc="0" normalizeH="0" baseline="0" noProof="0" dirty="0">
                <a:ln>
                  <a:noFill/>
                </a:ln>
                <a:solidFill>
                  <a:srgbClr val="2E2B21"/>
                </a:solidFill>
                <a:effectLst/>
                <a:uLnTx/>
                <a:uFillTx/>
                <a:latin typeface="Tw Cen MT" panose="020B0602020104020603"/>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p:txBody>
      </p:sp>
      <p:sp>
        <p:nvSpPr>
          <p:cNvPr id="13" name="Accolade fermante 12">
            <a:extLst>
              <a:ext uri="{FF2B5EF4-FFF2-40B4-BE49-F238E27FC236}">
                <a16:creationId xmlns:a16="http://schemas.microsoft.com/office/drawing/2014/main" id="{21D4CBC4-AA8B-4044-A555-48E2EF935B8D}"/>
              </a:ext>
            </a:extLst>
          </p:cNvPr>
          <p:cNvSpPr/>
          <p:nvPr/>
        </p:nvSpPr>
        <p:spPr>
          <a:xfrm>
            <a:off x="3211032" y="1746017"/>
            <a:ext cx="808075" cy="1275907"/>
          </a:xfrm>
          <a:prstGeom prst="rightBrace">
            <a:avLst/>
          </a:prstGeom>
          <a:ln w="50800"/>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p:txBody>
      </p:sp>
      <p:sp>
        <p:nvSpPr>
          <p:cNvPr id="15" name="Rectangle : coins arrondis 14">
            <a:extLst>
              <a:ext uri="{FF2B5EF4-FFF2-40B4-BE49-F238E27FC236}">
                <a16:creationId xmlns:a16="http://schemas.microsoft.com/office/drawing/2014/main" id="{CF29FE7A-20DA-7B44-A4CA-FC172DBFE165}"/>
              </a:ext>
            </a:extLst>
          </p:cNvPr>
          <p:cNvSpPr/>
          <p:nvPr/>
        </p:nvSpPr>
        <p:spPr>
          <a:xfrm>
            <a:off x="4150281" y="2003568"/>
            <a:ext cx="2402959" cy="76080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srgbClr val="FFFFFF"/>
                </a:solidFill>
                <a:effectLst/>
                <a:uLnTx/>
                <a:uFillTx/>
                <a:latin typeface="Tw Cen MT" panose="020B0602020104020603"/>
                <a:ea typeface="+mn-ea"/>
                <a:cs typeface="+mn-cs"/>
              </a:rPr>
              <a:t>Mathew</a:t>
            </a:r>
            <a:r>
              <a:rPr kumimoji="0" lang="fr-FR" sz="1800" b="0" i="0" u="none" strike="noStrike" kern="1200" cap="none" spc="0" normalizeH="0" baseline="0" noProof="0" dirty="0">
                <a:ln>
                  <a:noFill/>
                </a:ln>
                <a:solidFill>
                  <a:srgbClr val="FFFFFF"/>
                </a:solidFill>
                <a:effectLst/>
                <a:uLnTx/>
                <a:uFillTx/>
                <a:latin typeface="Tw Cen MT" panose="020B0602020104020603"/>
                <a:ea typeface="+mn-ea"/>
                <a:cs typeface="+mn-cs"/>
              </a:rPr>
              <a:t> </a:t>
            </a:r>
            <a:r>
              <a:rPr kumimoji="0" lang="fr-FR" sz="1800" b="0" i="0" u="none" strike="noStrike" kern="1200" cap="none" spc="0" normalizeH="0" baseline="0" noProof="0" dirty="0" err="1">
                <a:ln>
                  <a:noFill/>
                </a:ln>
                <a:solidFill>
                  <a:srgbClr val="FFFFFF"/>
                </a:solidFill>
                <a:effectLst/>
                <a:uLnTx/>
                <a:uFillTx/>
                <a:latin typeface="Tw Cen MT" panose="020B0602020104020603"/>
                <a:ea typeface="+mn-ea"/>
                <a:cs typeface="+mn-cs"/>
              </a:rPr>
              <a:t>Lipman</a:t>
            </a:r>
            <a:r>
              <a:rPr kumimoji="0" lang="fr-FR" sz="1800" b="0" i="0" u="none" strike="noStrike" kern="1200" cap="none" spc="0" normalizeH="0" baseline="0" noProof="0" dirty="0">
                <a:ln>
                  <a:noFill/>
                </a:ln>
                <a:solidFill>
                  <a:srgbClr val="FFFFFF"/>
                </a:solidFill>
                <a:effectLst/>
                <a:uLnTx/>
                <a:uFillTx/>
                <a:latin typeface="Tw Cen MT" panose="020B0602020104020603"/>
                <a:ea typeface="+mn-ea"/>
                <a:cs typeface="+mn-cs"/>
              </a:rPr>
              <a:t> et Margaret Sharp</a:t>
            </a:r>
          </a:p>
        </p:txBody>
      </p:sp>
      <p:sp>
        <p:nvSpPr>
          <p:cNvPr id="5" name="ZoneTexte 4">
            <a:extLst>
              <a:ext uri="{FF2B5EF4-FFF2-40B4-BE49-F238E27FC236}">
                <a16:creationId xmlns:a16="http://schemas.microsoft.com/office/drawing/2014/main" id="{5A5B7672-129E-0E49-9790-8B94C5FD1DBB}"/>
              </a:ext>
            </a:extLst>
          </p:cNvPr>
          <p:cNvSpPr txBox="1"/>
          <p:nvPr/>
        </p:nvSpPr>
        <p:spPr>
          <a:xfrm>
            <a:off x="7208329" y="117693"/>
            <a:ext cx="4398953" cy="67403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srgbClr val="565659"/>
                </a:solidFill>
                <a:effectLst/>
                <a:uLnTx/>
                <a:uFillTx/>
                <a:latin typeface="GillSansMT"/>
                <a:ea typeface="+mn-ea"/>
                <a:cs typeface="+mn-cs"/>
              </a:rPr>
              <a:t>Le </a:t>
            </a:r>
            <a:r>
              <a:rPr kumimoji="0" lang="fr-BE" sz="1800" b="0" i="0" u="none" strike="noStrike" kern="1200" cap="none" spc="0" normalizeH="0" baseline="0" noProof="0" dirty="0" err="1">
                <a:ln>
                  <a:noFill/>
                </a:ln>
                <a:solidFill>
                  <a:srgbClr val="565659"/>
                </a:solidFill>
                <a:effectLst/>
                <a:uLnTx/>
                <a:uFillTx/>
                <a:latin typeface="GillSansMT"/>
                <a:ea typeface="+mn-ea"/>
                <a:cs typeface="+mn-cs"/>
              </a:rPr>
              <a:t>modèle</a:t>
            </a:r>
            <a:r>
              <a:rPr kumimoji="0" lang="fr-BE" sz="1800" b="0" i="0" u="none" strike="noStrike" kern="1200" cap="none" spc="0" normalizeH="0" baseline="0" noProof="0" dirty="0">
                <a:ln>
                  <a:noFill/>
                </a:ln>
                <a:solidFill>
                  <a:srgbClr val="565659"/>
                </a:solidFill>
                <a:effectLst/>
                <a:uLnTx/>
                <a:uFillTx/>
                <a:latin typeface="GillSansMT"/>
                <a:ea typeface="+mn-ea"/>
                <a:cs typeface="+mn-cs"/>
              </a:rPr>
              <a:t> de recherche adopté, c'est celui de la </a:t>
            </a:r>
            <a:r>
              <a:rPr kumimoji="0" lang="fr-BE" sz="1800" b="0" i="0" u="sng" strike="noStrike" kern="1200" cap="none" spc="0" normalizeH="0" baseline="0" noProof="0" dirty="0" err="1">
                <a:ln>
                  <a:noFill/>
                </a:ln>
                <a:solidFill>
                  <a:srgbClr val="565659"/>
                </a:solidFill>
                <a:effectLst/>
                <a:uLnTx/>
                <a:uFillTx/>
                <a:latin typeface="GillSansMT"/>
                <a:ea typeface="+mn-ea"/>
                <a:cs typeface="+mn-cs"/>
              </a:rPr>
              <a:t>communaute</a:t>
            </a:r>
            <a:r>
              <a:rPr kumimoji="0" lang="fr-BE" sz="1800" b="0" i="0" u="none" strike="noStrike" kern="1200" cap="none" spc="0" normalizeH="0" baseline="0" noProof="0" dirty="0">
                <a:ln>
                  <a:noFill/>
                </a:ln>
                <a:solidFill>
                  <a:srgbClr val="565659"/>
                </a:solidFill>
                <a:effectLst/>
                <a:uLnTx/>
                <a:uFillTx/>
                <a:latin typeface="GillSansMT"/>
                <a:ea typeface="+mn-ea"/>
                <a:cs typeface="+mn-cs"/>
              </a:rPr>
              <a:t>́ de </a:t>
            </a:r>
            <a:r>
              <a:rPr kumimoji="0" lang="fr-BE" sz="1800" b="0" i="0" u="sng" strike="noStrike" kern="1200" cap="none" spc="0" normalizeH="0" baseline="0" noProof="0" dirty="0">
                <a:ln>
                  <a:noFill/>
                </a:ln>
                <a:solidFill>
                  <a:srgbClr val="565659"/>
                </a:solidFill>
                <a:effectLst/>
                <a:uLnTx/>
                <a:uFillTx/>
                <a:latin typeface="GillSansMT"/>
                <a:ea typeface="+mn-ea"/>
                <a:cs typeface="+mn-cs"/>
              </a:rPr>
              <a:t>chercheurs</a:t>
            </a:r>
            <a:r>
              <a:rPr kumimoji="0" lang="fr-BE" sz="1800" b="0" i="0" u="none" strike="noStrike" kern="1200" cap="none" spc="0" normalizeH="0" baseline="0" noProof="0" dirty="0">
                <a:ln>
                  <a:noFill/>
                </a:ln>
                <a:solidFill>
                  <a:srgbClr val="565659"/>
                </a:solidFill>
                <a:effectLst/>
                <a:uLnTx/>
                <a:uFillTx/>
                <a:latin typeface="GillSansMT"/>
                <a:ea typeface="+mn-ea"/>
                <a:cs typeface="+mn-cs"/>
              </a:rPr>
              <a:t> en sciences. Elle doit </a:t>
            </a:r>
            <a:r>
              <a:rPr kumimoji="0" lang="fr-BE" sz="1800" b="0" i="0" u="none" strike="noStrike" kern="1200" cap="none" spc="0" normalizeH="0" baseline="0" noProof="0" dirty="0" err="1">
                <a:ln>
                  <a:noFill/>
                </a:ln>
                <a:solidFill>
                  <a:srgbClr val="565659"/>
                </a:solidFill>
                <a:effectLst/>
                <a:uLnTx/>
                <a:uFillTx/>
                <a:latin typeface="GillSansMT"/>
                <a:ea typeface="+mn-ea"/>
                <a:cs typeface="+mn-cs"/>
              </a:rPr>
              <a:t>coopérer</a:t>
            </a:r>
            <a:r>
              <a:rPr kumimoji="0" lang="fr-BE" sz="1800" b="0" i="0" u="none" strike="noStrike" kern="1200" cap="none" spc="0" normalizeH="0" baseline="0" noProof="0" dirty="0">
                <a:ln>
                  <a:noFill/>
                </a:ln>
                <a:solidFill>
                  <a:srgbClr val="565659"/>
                </a:solidFill>
                <a:effectLst/>
                <a:uLnTx/>
                <a:uFillTx/>
                <a:latin typeface="GillSansMT"/>
                <a:ea typeface="+mn-ea"/>
                <a:cs typeface="+mn-cs"/>
              </a:rPr>
              <a:t> pour passer du point de vue de chacun à une </a:t>
            </a:r>
            <a:r>
              <a:rPr kumimoji="0" lang="fr-BE" sz="1800" b="0" i="0" u="none" strike="noStrike" kern="1200" cap="none" spc="0" normalizeH="0" baseline="0" noProof="0" dirty="0" err="1">
                <a:ln>
                  <a:noFill/>
                </a:ln>
                <a:solidFill>
                  <a:srgbClr val="565659"/>
                </a:solidFill>
                <a:effectLst/>
                <a:uLnTx/>
                <a:uFillTx/>
                <a:latin typeface="GillSansMT"/>
                <a:ea typeface="+mn-ea"/>
                <a:cs typeface="+mn-cs"/>
              </a:rPr>
              <a:t>véritable</a:t>
            </a:r>
            <a:r>
              <a:rPr kumimoji="0" lang="fr-BE" sz="1800" b="0" i="0" u="none" strike="noStrike" kern="1200" cap="none" spc="0" normalizeH="0" baseline="0" noProof="0" dirty="0">
                <a:ln>
                  <a:noFill/>
                </a:ln>
                <a:solidFill>
                  <a:srgbClr val="565659"/>
                </a:solidFill>
                <a:effectLst/>
                <a:uLnTx/>
                <a:uFillTx/>
                <a:latin typeface="GillSansMT"/>
                <a:ea typeface="+mn-ea"/>
                <a:cs typeface="+mn-cs"/>
              </a:rPr>
              <a:t> </a:t>
            </a:r>
            <a:r>
              <a:rPr kumimoji="0" lang="fr-BE" sz="1800" b="0" i="0" u="none" strike="noStrike" kern="1200" cap="none" spc="0" normalizeH="0" baseline="0" noProof="0" dirty="0" err="1">
                <a:ln>
                  <a:noFill/>
                </a:ln>
                <a:solidFill>
                  <a:srgbClr val="565659"/>
                </a:solidFill>
                <a:effectLst/>
                <a:uLnTx/>
                <a:uFillTx/>
                <a:latin typeface="GillSansMT"/>
                <a:ea typeface="+mn-ea"/>
                <a:cs typeface="+mn-cs"/>
              </a:rPr>
              <a:t>enquête</a:t>
            </a:r>
            <a:r>
              <a:rPr kumimoji="0" lang="fr-BE" sz="1800" b="0" i="0" u="none" strike="noStrike" kern="1200" cap="none" spc="0" normalizeH="0" baseline="0" noProof="0" dirty="0">
                <a:ln>
                  <a:noFill/>
                </a:ln>
                <a:solidFill>
                  <a:srgbClr val="565659"/>
                </a:solidFill>
                <a:effectLst/>
                <a:uLnTx/>
                <a:uFillTx/>
                <a:latin typeface="GillSansMT"/>
                <a:ea typeface="+mn-ea"/>
                <a:cs typeface="+mn-cs"/>
              </a:rPr>
              <a:t> commune, qui cherche à </a:t>
            </a:r>
            <a:r>
              <a:rPr kumimoji="0" lang="fr-BE" sz="1800" b="0" i="0" u="none" strike="noStrike" kern="1200" cap="none" spc="0" normalizeH="0" baseline="0" noProof="0" dirty="0" err="1">
                <a:ln>
                  <a:noFill/>
                </a:ln>
                <a:solidFill>
                  <a:srgbClr val="565659"/>
                </a:solidFill>
                <a:effectLst/>
                <a:uLnTx/>
                <a:uFillTx/>
                <a:latin typeface="GillSansMT"/>
                <a:ea typeface="+mn-ea"/>
                <a:cs typeface="+mn-cs"/>
              </a:rPr>
              <a:t>dépasser</a:t>
            </a:r>
            <a:r>
              <a:rPr kumimoji="0" lang="fr-BE" sz="1800" b="0" i="0" u="none" strike="noStrike" kern="1200" cap="none" spc="0" normalizeH="0" baseline="0" noProof="0" dirty="0">
                <a:ln>
                  <a:noFill/>
                </a:ln>
                <a:solidFill>
                  <a:srgbClr val="565659"/>
                </a:solidFill>
                <a:effectLst/>
                <a:uLnTx/>
                <a:uFillTx/>
                <a:latin typeface="GillSansMT"/>
                <a:ea typeface="+mn-ea"/>
                <a:cs typeface="+mn-cs"/>
              </a:rPr>
              <a:t> l’addition des points de vue, pour atteindre une vision plus complexe de la question </a:t>
            </a:r>
            <a:r>
              <a:rPr kumimoji="0" lang="fr-BE" sz="1800" b="0" i="0" u="none" strike="noStrike" kern="1200" cap="none" spc="0" normalizeH="0" baseline="0" noProof="0" dirty="0" err="1">
                <a:ln>
                  <a:noFill/>
                </a:ln>
                <a:solidFill>
                  <a:srgbClr val="565659"/>
                </a:solidFill>
                <a:effectLst/>
                <a:uLnTx/>
                <a:uFillTx/>
                <a:latin typeface="GillSansMT"/>
                <a:ea typeface="+mn-ea"/>
                <a:cs typeface="+mn-cs"/>
              </a:rPr>
              <a:t>traitée</a:t>
            </a:r>
            <a:r>
              <a:rPr kumimoji="0" lang="fr-BE" sz="1800" b="0" i="0" u="none" strike="noStrike" kern="1200" cap="none" spc="0" normalizeH="0" baseline="0" noProof="0" dirty="0">
                <a:ln>
                  <a:noFill/>
                </a:ln>
                <a:solidFill>
                  <a:srgbClr val="565659"/>
                </a:solidFill>
                <a:effectLst/>
                <a:uLnTx/>
                <a:uFillTx/>
                <a:latin typeface="GillSansMT"/>
                <a:ea typeface="+mn-ea"/>
                <a:cs typeface="+mn-cs"/>
              </a:rPr>
              <a:t>. Il faudra donc doter la CRP d’une </a:t>
            </a:r>
            <a:r>
              <a:rPr kumimoji="0" lang="fr-BE" sz="1800" b="0" i="0" u="none" strike="noStrike" kern="1200" cap="none" spc="0" normalizeH="0" baseline="0" noProof="0" dirty="0" err="1">
                <a:ln>
                  <a:noFill/>
                </a:ln>
                <a:solidFill>
                  <a:srgbClr val="565659"/>
                </a:solidFill>
                <a:effectLst/>
                <a:uLnTx/>
                <a:uFillTx/>
                <a:latin typeface="GillSansMT"/>
                <a:ea typeface="+mn-ea"/>
                <a:cs typeface="+mn-cs"/>
              </a:rPr>
              <a:t>méthode</a:t>
            </a:r>
            <a:r>
              <a:rPr kumimoji="0" lang="fr-BE" sz="1800" b="0" i="0" u="none" strike="noStrike" kern="1200" cap="none" spc="0" normalizeH="0" baseline="0" noProof="0" dirty="0">
                <a:ln>
                  <a:noFill/>
                </a:ln>
                <a:solidFill>
                  <a:srgbClr val="565659"/>
                </a:solidFill>
                <a:effectLst/>
                <a:uLnTx/>
                <a:uFillTx/>
                <a:latin typeface="GillSansM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srgbClr val="565659"/>
                </a:solidFill>
                <a:effectLst/>
                <a:uLnTx/>
                <a:uFillTx/>
                <a:latin typeface="GillSansMT"/>
                <a:ea typeface="+mn-ea"/>
                <a:cs typeface="+mn-cs"/>
              </a:rPr>
              <a:t>Cette </a:t>
            </a:r>
            <a:r>
              <a:rPr kumimoji="0" lang="fr-BE" sz="1800" b="0" i="0" u="none" strike="noStrike" kern="1200" cap="none" spc="0" normalizeH="0" baseline="0" noProof="0" dirty="0" err="1">
                <a:ln>
                  <a:noFill/>
                </a:ln>
                <a:solidFill>
                  <a:srgbClr val="565659"/>
                </a:solidFill>
                <a:effectLst/>
                <a:uLnTx/>
                <a:uFillTx/>
                <a:latin typeface="GillSansMT"/>
                <a:ea typeface="+mn-ea"/>
                <a:cs typeface="+mn-cs"/>
              </a:rPr>
              <a:t>communaute</a:t>
            </a:r>
            <a:r>
              <a:rPr kumimoji="0" lang="fr-BE" sz="1800" b="0" i="0" u="none" strike="noStrike" kern="1200" cap="none" spc="0" normalizeH="0" baseline="0" noProof="0" dirty="0">
                <a:ln>
                  <a:noFill/>
                </a:ln>
                <a:solidFill>
                  <a:srgbClr val="565659"/>
                </a:solidFill>
                <a:effectLst/>
                <a:uLnTx/>
                <a:uFillTx/>
                <a:latin typeface="GillSansMT"/>
                <a:ea typeface="+mn-ea"/>
                <a:cs typeface="+mn-cs"/>
              </a:rPr>
              <a:t>́ est </a:t>
            </a:r>
            <a:r>
              <a:rPr kumimoji="0" lang="fr-BE" sz="1800" b="0" i="0" u="sng" strike="noStrike" kern="1200" cap="none" spc="0" normalizeH="0" baseline="0" noProof="0" dirty="0">
                <a:ln>
                  <a:noFill/>
                </a:ln>
                <a:solidFill>
                  <a:srgbClr val="565659"/>
                </a:solidFill>
                <a:effectLst/>
                <a:uLnTx/>
                <a:uFillTx/>
                <a:latin typeface="GillSansMT"/>
                <a:ea typeface="+mn-ea"/>
                <a:cs typeface="+mn-cs"/>
              </a:rPr>
              <a:t>philosophique</a:t>
            </a:r>
            <a:r>
              <a:rPr kumimoji="0" lang="fr-BE" sz="1800" b="0" i="0" u="none" strike="noStrike" kern="1200" cap="none" spc="0" normalizeH="0" baseline="0" noProof="0" dirty="0">
                <a:ln>
                  <a:noFill/>
                </a:ln>
                <a:solidFill>
                  <a:srgbClr val="565659"/>
                </a:solidFill>
                <a:effectLst/>
                <a:uLnTx/>
                <a:uFillTx/>
                <a:latin typeface="GillSansMT"/>
                <a:ea typeface="+mn-ea"/>
                <a:cs typeface="+mn-cs"/>
              </a:rPr>
              <a:t>, parce que chez </a:t>
            </a:r>
            <a:r>
              <a:rPr kumimoji="0" lang="fr-BE" sz="1800" b="0" i="0" u="none" strike="noStrike" kern="1200" cap="none" spc="0" normalizeH="0" baseline="0" noProof="0" dirty="0" err="1">
                <a:ln>
                  <a:noFill/>
                </a:ln>
                <a:solidFill>
                  <a:srgbClr val="565659"/>
                </a:solidFill>
                <a:effectLst/>
                <a:uLnTx/>
                <a:uFillTx/>
                <a:latin typeface="GillSansMT"/>
                <a:ea typeface="+mn-ea"/>
                <a:cs typeface="+mn-cs"/>
              </a:rPr>
              <a:t>Lipman</a:t>
            </a:r>
            <a:r>
              <a:rPr kumimoji="0" lang="fr-BE" sz="1800" b="0" i="0" u="none" strike="noStrike" kern="1200" cap="none" spc="0" normalizeH="0" baseline="0" noProof="0" dirty="0">
                <a:ln>
                  <a:noFill/>
                </a:ln>
                <a:solidFill>
                  <a:srgbClr val="565659"/>
                </a:solidFill>
                <a:effectLst/>
                <a:uLnTx/>
                <a:uFillTx/>
                <a:latin typeface="GillSansMT"/>
                <a:ea typeface="+mn-ea"/>
                <a:cs typeface="+mn-cs"/>
              </a:rPr>
              <a:t> ses </a:t>
            </a:r>
            <a:r>
              <a:rPr kumimoji="0" lang="fr-BE" sz="1800" b="0" i="0" u="none" strike="noStrike" kern="1200" cap="none" spc="0" normalizeH="0" baseline="0" noProof="0" dirty="0" err="1">
                <a:ln>
                  <a:noFill/>
                </a:ln>
                <a:solidFill>
                  <a:srgbClr val="565659"/>
                </a:solidFill>
                <a:effectLst/>
                <a:uLnTx/>
                <a:uFillTx/>
                <a:latin typeface="GillSansMT"/>
                <a:ea typeface="+mn-ea"/>
                <a:cs typeface="+mn-cs"/>
              </a:rPr>
              <a:t>thématiques</a:t>
            </a:r>
            <a:r>
              <a:rPr kumimoji="0" lang="fr-BE" sz="1800" b="0" i="0" u="none" strike="noStrike" kern="1200" cap="none" spc="0" normalizeH="0" baseline="0" noProof="0" dirty="0">
                <a:ln>
                  <a:noFill/>
                </a:ln>
                <a:solidFill>
                  <a:srgbClr val="565659"/>
                </a:solidFill>
                <a:effectLst/>
                <a:uLnTx/>
                <a:uFillTx/>
                <a:latin typeface="GillSansMT"/>
                <a:ea typeface="+mn-ea"/>
                <a:cs typeface="+mn-cs"/>
              </a:rPr>
              <a:t> sont </a:t>
            </a:r>
            <a:r>
              <a:rPr kumimoji="0" lang="fr-BE" sz="1800" b="0" i="0" u="none" strike="noStrike" kern="1200" cap="none" spc="0" normalizeH="0" baseline="0" noProof="0" dirty="0" err="1">
                <a:ln>
                  <a:noFill/>
                </a:ln>
                <a:solidFill>
                  <a:srgbClr val="565659"/>
                </a:solidFill>
                <a:effectLst/>
                <a:uLnTx/>
                <a:uFillTx/>
                <a:latin typeface="GillSansMT"/>
                <a:ea typeface="+mn-ea"/>
                <a:cs typeface="+mn-cs"/>
              </a:rPr>
              <a:t>inspirées</a:t>
            </a:r>
            <a:r>
              <a:rPr kumimoji="0" lang="fr-BE" sz="1800" b="0" i="0" u="none" strike="noStrike" kern="1200" cap="none" spc="0" normalizeH="0" baseline="0" noProof="0" dirty="0">
                <a:ln>
                  <a:noFill/>
                </a:ln>
                <a:solidFill>
                  <a:srgbClr val="565659"/>
                </a:solidFill>
                <a:effectLst/>
                <a:uLnTx/>
                <a:uFillTx/>
                <a:latin typeface="GillSansMT"/>
                <a:ea typeface="+mn-ea"/>
                <a:cs typeface="+mn-cs"/>
              </a:rPr>
              <a:t> par toute la tradition philosophique qu'il mobilise dans ses romans, mais aussi parce que cette </a:t>
            </a:r>
            <a:r>
              <a:rPr kumimoji="0" lang="fr-BE" sz="1800" b="0" i="0" u="none" strike="noStrike" kern="1200" cap="none" spc="0" normalizeH="0" baseline="0" noProof="0" dirty="0" err="1">
                <a:ln>
                  <a:noFill/>
                </a:ln>
                <a:solidFill>
                  <a:srgbClr val="565659"/>
                </a:solidFill>
                <a:effectLst/>
                <a:uLnTx/>
                <a:uFillTx/>
                <a:latin typeface="GillSansMT"/>
                <a:ea typeface="+mn-ea"/>
                <a:cs typeface="+mn-cs"/>
              </a:rPr>
              <a:t>méthode</a:t>
            </a:r>
            <a:r>
              <a:rPr kumimoji="0" lang="fr-BE" sz="1800" b="0" i="0" u="none" strike="noStrike" kern="1200" cap="none" spc="0" normalizeH="0" baseline="0" noProof="0" dirty="0">
                <a:ln>
                  <a:noFill/>
                </a:ln>
                <a:solidFill>
                  <a:srgbClr val="565659"/>
                </a:solidFill>
                <a:effectLst/>
                <a:uLnTx/>
                <a:uFillTx/>
                <a:latin typeface="GillSansMT"/>
                <a:ea typeface="+mn-ea"/>
                <a:cs typeface="+mn-cs"/>
              </a:rPr>
              <a:t> est proprement philosophique, c’</a:t>
            </a:r>
            <a:r>
              <a:rPr kumimoji="0" lang="fr-BE" sz="1800" b="0" i="0" u="none" strike="noStrike" kern="1200" cap="none" spc="0" normalizeH="0" baseline="0" noProof="0" dirty="0" err="1">
                <a:ln>
                  <a:noFill/>
                </a:ln>
                <a:solidFill>
                  <a:srgbClr val="565659"/>
                </a:solidFill>
                <a:effectLst/>
                <a:uLnTx/>
                <a:uFillTx/>
                <a:latin typeface="GillSansMT"/>
                <a:ea typeface="+mn-ea"/>
                <a:cs typeface="+mn-cs"/>
              </a:rPr>
              <a:t>est-a</a:t>
            </a:r>
            <a:r>
              <a:rPr kumimoji="0" lang="fr-BE" sz="1800" b="0" i="0" u="none" strike="noStrike" kern="1200" cap="none" spc="0" normalizeH="0" baseline="0" noProof="0" dirty="0">
                <a:ln>
                  <a:noFill/>
                </a:ln>
                <a:solidFill>
                  <a:srgbClr val="565659"/>
                </a:solidFill>
                <a:effectLst/>
                <a:uLnTx/>
                <a:uFillTx/>
                <a:latin typeface="GillSansMT"/>
                <a:ea typeface="+mn-ea"/>
                <a:cs typeface="+mn-cs"/>
              </a:rPr>
              <a:t>̀-dire qu’elle cherche à </a:t>
            </a:r>
            <a:r>
              <a:rPr kumimoji="0" lang="fr-BE" sz="1800" b="0" i="0" u="none" strike="noStrike" kern="1200" cap="none" spc="0" normalizeH="0" baseline="0" noProof="0" dirty="0" err="1">
                <a:ln>
                  <a:noFill/>
                </a:ln>
                <a:solidFill>
                  <a:srgbClr val="565659"/>
                </a:solidFill>
                <a:effectLst/>
                <a:uLnTx/>
                <a:uFillTx/>
                <a:latin typeface="GillSansMT"/>
                <a:ea typeface="+mn-ea"/>
                <a:cs typeface="+mn-cs"/>
              </a:rPr>
              <a:t>développer</a:t>
            </a:r>
            <a:r>
              <a:rPr kumimoji="0" lang="fr-BE" sz="1800" b="0" i="0" u="none" strike="noStrike" kern="1200" cap="none" spc="0" normalizeH="0" baseline="0" noProof="0" dirty="0">
                <a:ln>
                  <a:noFill/>
                </a:ln>
                <a:solidFill>
                  <a:srgbClr val="565659"/>
                </a:solidFill>
                <a:effectLst/>
                <a:uLnTx/>
                <a:uFillTx/>
                <a:latin typeface="GillSansMT"/>
                <a:ea typeface="+mn-ea"/>
                <a:cs typeface="+mn-cs"/>
              </a:rPr>
              <a:t> la conscience </a:t>
            </a:r>
            <a:r>
              <a:rPr kumimoji="0" lang="fr-BE" sz="1800" b="0" i="0" u="none" strike="noStrike" kern="1200" cap="none" spc="0" normalizeH="0" baseline="0" noProof="0" dirty="0" err="1">
                <a:ln>
                  <a:noFill/>
                </a:ln>
                <a:solidFill>
                  <a:srgbClr val="565659"/>
                </a:solidFill>
                <a:effectLst/>
                <a:uLnTx/>
                <a:uFillTx/>
                <a:latin typeface="GillSansMT"/>
                <a:ea typeface="+mn-ea"/>
                <a:cs typeface="+mn-cs"/>
              </a:rPr>
              <a:t>réflexive</a:t>
            </a:r>
            <a:r>
              <a:rPr kumimoji="0" lang="fr-BE" sz="1800" b="0" i="0" u="none" strike="noStrike" kern="1200" cap="none" spc="0" normalizeH="0" baseline="0" noProof="0" dirty="0">
                <a:ln>
                  <a:noFill/>
                </a:ln>
                <a:solidFill>
                  <a:srgbClr val="565659"/>
                </a:solidFill>
                <a:effectLst/>
                <a:uLnTx/>
                <a:uFillTx/>
                <a:latin typeface="GillSansMT"/>
                <a:ea typeface="+mn-ea"/>
                <a:cs typeface="+mn-cs"/>
              </a:rPr>
              <a:t> de ce que nous faisons quand nous parlons. La philosophie n’est pas qu’un contenu, mais aussi un art de penser qui met au jour et travaille consciemment ses outils pour penser mieux, une gymnastique de l'esprit – c’est pourquoi la logique lui est si fondamentale. </a:t>
            </a:r>
            <a:endParaRPr kumimoji="0" lang="fr-BE"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p:txBody>
      </p:sp>
      <p:pic>
        <p:nvPicPr>
          <p:cNvPr id="7" name="Image 6" descr="Une image contenant texte, Visage humain, capture d’écran, Prospectus&#10;&#10;Description générée automatiquement">
            <a:extLst>
              <a:ext uri="{FF2B5EF4-FFF2-40B4-BE49-F238E27FC236}">
                <a16:creationId xmlns:a16="http://schemas.microsoft.com/office/drawing/2014/main" id="{7E5945EA-C3A5-8C48-B379-1A7C9A91B210}"/>
              </a:ext>
            </a:extLst>
          </p:cNvPr>
          <p:cNvPicPr>
            <a:picLocks noChangeAspect="1"/>
          </p:cNvPicPr>
          <p:nvPr/>
        </p:nvPicPr>
        <p:blipFill>
          <a:blip r:embed="rId3"/>
          <a:stretch>
            <a:fillRect/>
          </a:stretch>
        </p:blipFill>
        <p:spPr>
          <a:xfrm>
            <a:off x="4177510" y="3088856"/>
            <a:ext cx="2348500" cy="3574939"/>
          </a:xfrm>
          <a:prstGeom prst="rect">
            <a:avLst/>
          </a:prstGeom>
        </p:spPr>
      </p:pic>
    </p:spTree>
    <p:extLst>
      <p:ext uri="{BB962C8B-B14F-4D97-AF65-F5344CB8AC3E}">
        <p14:creationId xmlns:p14="http://schemas.microsoft.com/office/powerpoint/2010/main" val="832365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Visage humain, habits, texte, personne&#10;&#10;Description générée automatiquement">
            <a:extLst>
              <a:ext uri="{FF2B5EF4-FFF2-40B4-BE49-F238E27FC236}">
                <a16:creationId xmlns:a16="http://schemas.microsoft.com/office/drawing/2014/main" id="{657B2701-BC84-F64C-8AC0-20DD76B291C6}"/>
              </a:ext>
            </a:extLst>
          </p:cNvPr>
          <p:cNvPicPr>
            <a:picLocks noChangeAspect="1"/>
          </p:cNvPicPr>
          <p:nvPr/>
        </p:nvPicPr>
        <p:blipFill>
          <a:blip r:embed="rId2"/>
          <a:stretch>
            <a:fillRect/>
          </a:stretch>
        </p:blipFill>
        <p:spPr>
          <a:xfrm>
            <a:off x="1209810" y="0"/>
            <a:ext cx="9772379" cy="6858000"/>
          </a:xfrm>
          <a:prstGeom prst="rect">
            <a:avLst/>
          </a:prstGeom>
        </p:spPr>
      </p:pic>
    </p:spTree>
    <p:extLst>
      <p:ext uri="{BB962C8B-B14F-4D97-AF65-F5344CB8AC3E}">
        <p14:creationId xmlns:p14="http://schemas.microsoft.com/office/powerpoint/2010/main" val="4053505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770D2E7-1B2D-7140-B70B-1968A97A3439}"/>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vert="horz" lIns="182880" tIns="182880" rIns="182880" bIns="182880" rtlCol="0" anchor="ctr">
            <a:normAutofit/>
          </a:bodyPr>
          <a:lstStyle/>
          <a:p>
            <a:r>
              <a:rPr lang="en-US" sz="1900" kern="1200" cap="all" spc="200" baseline="0">
                <a:solidFill>
                  <a:srgbClr val="FFFFFF"/>
                </a:solidFill>
                <a:latin typeface="+mj-lt"/>
                <a:ea typeface="+mj-ea"/>
                <a:cs typeface="+mj-cs"/>
              </a:rPr>
              <a:t>ÉTAPE 1 : introduction</a:t>
            </a:r>
          </a:p>
        </p:txBody>
      </p:sp>
      <p:sp>
        <p:nvSpPr>
          <p:cNvPr id="3" name="Rectangle : coins arrondis 2">
            <a:extLst>
              <a:ext uri="{FF2B5EF4-FFF2-40B4-BE49-F238E27FC236}">
                <a16:creationId xmlns:a16="http://schemas.microsoft.com/office/drawing/2014/main" id="{8AAB590D-4CEB-E943-BADC-0231EFB3A846}"/>
              </a:ext>
            </a:extLst>
          </p:cNvPr>
          <p:cNvSpPr/>
          <p:nvPr/>
        </p:nvSpPr>
        <p:spPr>
          <a:xfrm>
            <a:off x="5591695" y="1402080"/>
            <a:ext cx="5320696" cy="2484120"/>
          </a:xfrm>
          <a:prstGeom prst="round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p>
            <a:pPr marL="285750" indent="-228600" defTabSz="914400">
              <a:spcBef>
                <a:spcPts val="1000"/>
              </a:spcBef>
              <a:buClr>
                <a:schemeClr val="accent2"/>
              </a:buClr>
              <a:buFont typeface="Arial" panose="020B0604020202020204" pitchFamily="34" charset="0"/>
              <a:buChar char="•"/>
            </a:pPr>
            <a:r>
              <a:rPr lang="en-US">
                <a:solidFill>
                  <a:schemeClr val="tx1">
                    <a:lumMod val="85000"/>
                    <a:lumOff val="15000"/>
                  </a:schemeClr>
                </a:solidFill>
              </a:rPr>
              <a:t>Observez les captures d’écran et le site Internet de la BIP. </a:t>
            </a:r>
          </a:p>
          <a:p>
            <a:pPr marL="285750" indent="-228600" defTabSz="914400">
              <a:spcBef>
                <a:spcPts val="1000"/>
              </a:spcBef>
              <a:buClr>
                <a:schemeClr val="accent2"/>
              </a:buClr>
              <a:buFont typeface="Arial" panose="020B0604020202020204" pitchFamily="34" charset="0"/>
              <a:buChar char="•"/>
            </a:pPr>
            <a:r>
              <a:rPr lang="en-US">
                <a:solidFill>
                  <a:schemeClr val="tx1">
                    <a:lumMod val="85000"/>
                    <a:lumOff val="15000"/>
                  </a:schemeClr>
                </a:solidFill>
                <a:effectLst/>
              </a:rPr>
              <a:t>Qu’est-ce que ces visuels évoquent pour vous ? Faites part de vos premières impressions . </a:t>
            </a:r>
            <a:endParaRPr lang="en-US">
              <a:solidFill>
                <a:schemeClr val="tx1">
                  <a:lumMod val="85000"/>
                  <a:lumOff val="15000"/>
                </a:schemeClr>
              </a:solidFill>
            </a:endParaRPr>
          </a:p>
        </p:txBody>
      </p:sp>
      <p:sp>
        <p:nvSpPr>
          <p:cNvPr id="5" name="ZoneTexte 4">
            <a:extLst>
              <a:ext uri="{FF2B5EF4-FFF2-40B4-BE49-F238E27FC236}">
                <a16:creationId xmlns:a16="http://schemas.microsoft.com/office/drawing/2014/main" id="{BC4F7376-1A94-0D4E-AA47-C106D2321343}"/>
              </a:ext>
            </a:extLst>
          </p:cNvPr>
          <p:cNvSpPr txBox="1"/>
          <p:nvPr/>
        </p:nvSpPr>
        <p:spPr>
          <a:xfrm>
            <a:off x="5867400" y="4532806"/>
            <a:ext cx="6096000" cy="369332"/>
          </a:xfrm>
          <a:prstGeom prst="rect">
            <a:avLst/>
          </a:prstGeom>
          <a:noFill/>
        </p:spPr>
        <p:txBody>
          <a:bodyPr wrap="square">
            <a:spAutoFit/>
          </a:bodyPr>
          <a:lstStyle/>
          <a:p>
            <a:pPr>
              <a:spcAft>
                <a:spcPts val="600"/>
              </a:spcAft>
            </a:pPr>
            <a:r>
              <a:rPr lang="fr-FR" dirty="0">
                <a:hlinkClick r:id="rId2"/>
              </a:rPr>
              <a:t>https://mutantx.bip-liege.org/</a:t>
            </a:r>
            <a:r>
              <a:rPr lang="fr-FR" dirty="0"/>
              <a:t> </a:t>
            </a:r>
          </a:p>
        </p:txBody>
      </p:sp>
    </p:spTree>
    <p:extLst>
      <p:ext uri="{BB962C8B-B14F-4D97-AF65-F5344CB8AC3E}">
        <p14:creationId xmlns:p14="http://schemas.microsoft.com/office/powerpoint/2010/main" val="3481591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livre, graphisme, dessin humoristique&#10;&#10;Description générée automatiquement">
            <a:extLst>
              <a:ext uri="{FF2B5EF4-FFF2-40B4-BE49-F238E27FC236}">
                <a16:creationId xmlns:a16="http://schemas.microsoft.com/office/drawing/2014/main" id="{F83E68A8-1FFC-C84E-A1F9-76130F6EBC58}"/>
              </a:ext>
            </a:extLst>
          </p:cNvPr>
          <p:cNvPicPr>
            <a:picLocks noChangeAspect="1"/>
          </p:cNvPicPr>
          <p:nvPr/>
        </p:nvPicPr>
        <p:blipFill>
          <a:blip r:embed="rId2"/>
          <a:stretch>
            <a:fillRect/>
          </a:stretch>
        </p:blipFill>
        <p:spPr>
          <a:xfrm>
            <a:off x="8161001" y="1123527"/>
            <a:ext cx="3406612" cy="4604800"/>
          </a:xfrm>
          <a:prstGeom prst="rect">
            <a:avLst/>
          </a:prstGeom>
        </p:spPr>
      </p:pic>
      <p:pic>
        <p:nvPicPr>
          <p:cNvPr id="5" name="Image 4" descr="Une image contenant texte, capture d’écran&#10;&#10;Description générée automatiquement">
            <a:extLst>
              <a:ext uri="{FF2B5EF4-FFF2-40B4-BE49-F238E27FC236}">
                <a16:creationId xmlns:a16="http://schemas.microsoft.com/office/drawing/2014/main" id="{A9B05FFF-B648-8548-9242-EB12C1BEF419}"/>
              </a:ext>
            </a:extLst>
          </p:cNvPr>
          <p:cNvPicPr>
            <a:picLocks noChangeAspect="1"/>
          </p:cNvPicPr>
          <p:nvPr/>
        </p:nvPicPr>
        <p:blipFill rotWithShape="1">
          <a:blip r:embed="rId3"/>
          <a:srcRect l="57970"/>
          <a:stretch/>
        </p:blipFill>
        <p:spPr>
          <a:xfrm>
            <a:off x="4327857" y="1123527"/>
            <a:ext cx="3502983" cy="4604800"/>
          </a:xfrm>
          <a:prstGeom prst="rect">
            <a:avLst/>
          </a:prstGeom>
        </p:spPr>
      </p:pic>
      <p:pic>
        <p:nvPicPr>
          <p:cNvPr id="3" name="Image 2" descr="Une image contenant Visage humain, texte, homme, capture d’écran&#10;&#10;Description générée automatiquement">
            <a:extLst>
              <a:ext uri="{FF2B5EF4-FFF2-40B4-BE49-F238E27FC236}">
                <a16:creationId xmlns:a16="http://schemas.microsoft.com/office/drawing/2014/main" id="{1806AAC3-9C4C-4A40-99B9-A11746E0B43D}"/>
              </a:ext>
            </a:extLst>
          </p:cNvPr>
          <p:cNvPicPr>
            <a:picLocks noChangeAspect="1"/>
          </p:cNvPicPr>
          <p:nvPr/>
        </p:nvPicPr>
        <p:blipFill>
          <a:blip r:embed="rId4"/>
          <a:stretch>
            <a:fillRect/>
          </a:stretch>
        </p:blipFill>
        <p:spPr>
          <a:xfrm>
            <a:off x="310838" y="1486004"/>
            <a:ext cx="3517120" cy="3771710"/>
          </a:xfrm>
          <a:prstGeom prst="rect">
            <a:avLst/>
          </a:prstGeom>
        </p:spPr>
      </p:pic>
    </p:spTree>
    <p:extLst>
      <p:ext uri="{BB962C8B-B14F-4D97-AF65-F5344CB8AC3E}">
        <p14:creationId xmlns:p14="http://schemas.microsoft.com/office/powerpoint/2010/main" val="3018144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Visage humain, habits, capture d’écran&#10;&#10;Description générée automatiquement">
            <a:extLst>
              <a:ext uri="{FF2B5EF4-FFF2-40B4-BE49-F238E27FC236}">
                <a16:creationId xmlns:a16="http://schemas.microsoft.com/office/drawing/2014/main" id="{F2146964-CBC6-374D-A1C8-1761C9B66CB2}"/>
              </a:ext>
            </a:extLst>
          </p:cNvPr>
          <p:cNvPicPr>
            <a:picLocks noChangeAspect="1"/>
          </p:cNvPicPr>
          <p:nvPr/>
        </p:nvPicPr>
        <p:blipFill>
          <a:blip r:embed="rId2"/>
          <a:stretch>
            <a:fillRect/>
          </a:stretch>
        </p:blipFill>
        <p:spPr>
          <a:xfrm>
            <a:off x="1223781" y="0"/>
            <a:ext cx="9744437" cy="6858000"/>
          </a:xfrm>
          <a:prstGeom prst="rect">
            <a:avLst/>
          </a:prstGeom>
        </p:spPr>
      </p:pic>
    </p:spTree>
    <p:extLst>
      <p:ext uri="{BB962C8B-B14F-4D97-AF65-F5344CB8AC3E}">
        <p14:creationId xmlns:p14="http://schemas.microsoft.com/office/powerpoint/2010/main" val="118726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information&#10;&#10;Description générée automatiquement">
            <a:extLst>
              <a:ext uri="{FF2B5EF4-FFF2-40B4-BE49-F238E27FC236}">
                <a16:creationId xmlns:a16="http://schemas.microsoft.com/office/drawing/2014/main" id="{45CAB1D4-DA5C-A64C-8F2E-82F057266417}"/>
              </a:ext>
            </a:extLst>
          </p:cNvPr>
          <p:cNvPicPr>
            <a:picLocks noChangeAspect="1"/>
          </p:cNvPicPr>
          <p:nvPr/>
        </p:nvPicPr>
        <p:blipFill>
          <a:blip r:embed="rId2"/>
          <a:stretch>
            <a:fillRect/>
          </a:stretch>
        </p:blipFill>
        <p:spPr>
          <a:xfrm>
            <a:off x="381000" y="196850"/>
            <a:ext cx="11430000" cy="6464300"/>
          </a:xfrm>
          <a:prstGeom prst="rect">
            <a:avLst/>
          </a:prstGeom>
        </p:spPr>
      </p:pic>
    </p:spTree>
    <p:extLst>
      <p:ext uri="{BB962C8B-B14F-4D97-AF65-F5344CB8AC3E}">
        <p14:creationId xmlns:p14="http://schemas.microsoft.com/office/powerpoint/2010/main" val="1697607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C2C08D6-3510-C742-A215-9764EA6446FC}"/>
              </a:ext>
            </a:extLst>
          </p:cNvPr>
          <p:cNvPicPr>
            <a:picLocks noChangeAspect="1"/>
          </p:cNvPicPr>
          <p:nvPr/>
        </p:nvPicPr>
        <p:blipFill>
          <a:blip r:embed="rId2"/>
          <a:stretch>
            <a:fillRect/>
          </a:stretch>
        </p:blipFill>
        <p:spPr>
          <a:xfrm>
            <a:off x="454342" y="0"/>
            <a:ext cx="4846211" cy="6858000"/>
          </a:xfrm>
          <a:prstGeom prst="rect">
            <a:avLst/>
          </a:prstGeom>
        </p:spPr>
      </p:pic>
      <p:pic>
        <p:nvPicPr>
          <p:cNvPr id="5" name="Image 4" descr="Une image contenant croquis, Rectangle, ligne, blanc&#10;&#10;Description générée automatiquement">
            <a:extLst>
              <a:ext uri="{FF2B5EF4-FFF2-40B4-BE49-F238E27FC236}">
                <a16:creationId xmlns:a16="http://schemas.microsoft.com/office/drawing/2014/main" id="{B6A00AF0-5D96-2248-8525-6E49B1E28075}"/>
              </a:ext>
            </a:extLst>
          </p:cNvPr>
          <p:cNvPicPr>
            <a:picLocks noChangeAspect="1"/>
          </p:cNvPicPr>
          <p:nvPr/>
        </p:nvPicPr>
        <p:blipFill>
          <a:blip r:embed="rId3"/>
          <a:stretch>
            <a:fillRect/>
          </a:stretch>
        </p:blipFill>
        <p:spPr>
          <a:xfrm>
            <a:off x="10105316" y="5216966"/>
            <a:ext cx="1803548" cy="1400402"/>
          </a:xfrm>
          <a:prstGeom prst="rect">
            <a:avLst/>
          </a:prstGeom>
        </p:spPr>
      </p:pic>
      <p:sp>
        <p:nvSpPr>
          <p:cNvPr id="6" name="ZoneTexte 5">
            <a:extLst>
              <a:ext uri="{FF2B5EF4-FFF2-40B4-BE49-F238E27FC236}">
                <a16:creationId xmlns:a16="http://schemas.microsoft.com/office/drawing/2014/main" id="{4C7D47F4-5312-A240-A090-957D8BF5754A}"/>
              </a:ext>
            </a:extLst>
          </p:cNvPr>
          <p:cNvSpPr txBox="1"/>
          <p:nvPr/>
        </p:nvSpPr>
        <p:spPr>
          <a:xfrm>
            <a:off x="10844524" y="6157799"/>
            <a:ext cx="893134"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E2B21"/>
                </a:solidFill>
                <a:effectLst/>
                <a:uLnTx/>
                <a:uFillTx/>
                <a:latin typeface="Tw Cen MT" panose="020B0602020104020603"/>
                <a:ea typeface="+mn-ea"/>
                <a:cs typeface="+mn-cs"/>
              </a:rPr>
              <a:t>DOC 10</a:t>
            </a:r>
          </a:p>
        </p:txBody>
      </p:sp>
      <p:pic>
        <p:nvPicPr>
          <p:cNvPr id="7" name="Image 6">
            <a:extLst>
              <a:ext uri="{FF2B5EF4-FFF2-40B4-BE49-F238E27FC236}">
                <a16:creationId xmlns:a16="http://schemas.microsoft.com/office/drawing/2014/main" id="{F1FD7D76-B37A-5149-BB3C-326E0022A611}"/>
              </a:ext>
            </a:extLst>
          </p:cNvPr>
          <p:cNvPicPr/>
          <p:nvPr/>
        </p:nvPicPr>
        <p:blipFill>
          <a:blip r:embed="rId4"/>
          <a:stretch>
            <a:fillRect/>
          </a:stretch>
        </p:blipFill>
        <p:spPr>
          <a:xfrm>
            <a:off x="5621867" y="238125"/>
            <a:ext cx="4483449" cy="6858000"/>
          </a:xfrm>
          <a:prstGeom prst="rect">
            <a:avLst/>
          </a:prstGeom>
        </p:spPr>
      </p:pic>
    </p:spTree>
    <p:extLst>
      <p:ext uri="{BB962C8B-B14F-4D97-AF65-F5344CB8AC3E}">
        <p14:creationId xmlns:p14="http://schemas.microsoft.com/office/powerpoint/2010/main" val="3762974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CDC03F-0670-1C4C-9DB6-755D75008FED}"/>
              </a:ext>
            </a:extLst>
          </p:cNvPr>
          <p:cNvSpPr>
            <a:spLocks noGrp="1"/>
          </p:cNvSpPr>
          <p:nvPr>
            <p:ph type="title"/>
          </p:nvPr>
        </p:nvSpPr>
        <p:spPr>
          <a:xfrm>
            <a:off x="6901435" y="2386744"/>
            <a:ext cx="4486656" cy="1645920"/>
          </a:xfrm>
        </p:spPr>
        <p:txBody>
          <a:bodyPr vert="horz" lIns="274320" tIns="182880" rIns="274320" bIns="182880" rtlCol="0" anchor="ctr" anchorCtr="1">
            <a:normAutofit/>
          </a:bodyPr>
          <a:lstStyle/>
          <a:p>
            <a:r>
              <a:rPr lang="en-US" sz="3200" dirty="0"/>
              <a:t>LECTURE DE </a:t>
            </a:r>
            <a:r>
              <a:rPr lang="en-US" sz="3200" dirty="0" err="1"/>
              <a:t>L’Oeuvre</a:t>
            </a:r>
            <a:endParaRPr lang="en-US" sz="3200" dirty="0"/>
          </a:p>
        </p:txBody>
      </p:sp>
      <p:sp>
        <p:nvSpPr>
          <p:cNvPr id="16" name="Rectangle 15">
            <a:extLst>
              <a:ext uri="{FF2B5EF4-FFF2-40B4-BE49-F238E27FC236}">
                <a16:creationId xmlns:a16="http://schemas.microsoft.com/office/drawing/2014/main" id="{733DEE68-6B15-49E1-8C6F-EE553B0597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30" y="640080"/>
            <a:ext cx="5455920"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EC3F07C8-CCA3-4D2E-A900-8396148C1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8" y="802767"/>
            <a:ext cx="5129784"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texte, oiseau, aigle, affiche&#10;&#10;Description générée automatiquement">
            <a:extLst>
              <a:ext uri="{FF2B5EF4-FFF2-40B4-BE49-F238E27FC236}">
                <a16:creationId xmlns:a16="http://schemas.microsoft.com/office/drawing/2014/main" id="{C77636CB-8EEB-3049-AAA2-6DF513C0BB06}"/>
              </a:ext>
            </a:extLst>
          </p:cNvPr>
          <p:cNvPicPr>
            <a:picLocks noChangeAspect="1"/>
          </p:cNvPicPr>
          <p:nvPr/>
        </p:nvPicPr>
        <p:blipFill rotWithShape="1">
          <a:blip r:embed="rId2"/>
          <a:srcRect b="4277"/>
          <a:stretch/>
        </p:blipFill>
        <p:spPr>
          <a:xfrm>
            <a:off x="1126238" y="1122807"/>
            <a:ext cx="4489704" cy="4297680"/>
          </a:xfrm>
          <a:prstGeom prst="rect">
            <a:avLst/>
          </a:prstGeom>
        </p:spPr>
      </p:pic>
    </p:spTree>
    <p:extLst>
      <p:ext uri="{BB962C8B-B14F-4D97-AF65-F5344CB8AC3E}">
        <p14:creationId xmlns:p14="http://schemas.microsoft.com/office/powerpoint/2010/main" val="5721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CF6AEB-B280-A742-9DEC-EEBFB47DF31C}"/>
              </a:ext>
            </a:extLst>
          </p:cNvPr>
          <p:cNvSpPr>
            <a:spLocks noGrp="1"/>
          </p:cNvSpPr>
          <p:nvPr>
            <p:ph type="title"/>
          </p:nvPr>
        </p:nvSpPr>
        <p:spPr>
          <a:xfrm>
            <a:off x="2231136" y="237328"/>
            <a:ext cx="7729728" cy="1188720"/>
          </a:xfrm>
        </p:spPr>
        <p:txBody>
          <a:bodyPr/>
          <a:lstStyle/>
          <a:p>
            <a:r>
              <a:rPr lang="fr-FR" dirty="0"/>
              <a:t>CUEILLETTE DE QUESTIONS + VOTE</a:t>
            </a:r>
          </a:p>
        </p:txBody>
      </p:sp>
      <p:sp>
        <p:nvSpPr>
          <p:cNvPr id="3" name="ZoneTexte 2">
            <a:extLst>
              <a:ext uri="{FF2B5EF4-FFF2-40B4-BE49-F238E27FC236}">
                <a16:creationId xmlns:a16="http://schemas.microsoft.com/office/drawing/2014/main" id="{271D8840-49B2-E943-9711-2FEF28D0C27E}"/>
              </a:ext>
            </a:extLst>
          </p:cNvPr>
          <p:cNvSpPr txBox="1"/>
          <p:nvPr/>
        </p:nvSpPr>
        <p:spPr>
          <a:xfrm>
            <a:off x="1829077" y="1620981"/>
            <a:ext cx="8533846" cy="369332"/>
          </a:xfrm>
          <a:prstGeom prst="rect">
            <a:avLst/>
          </a:prstGeom>
          <a:noFill/>
        </p:spPr>
        <p:txBody>
          <a:bodyPr wrap="square" rtlCol="0">
            <a:spAutoFit/>
          </a:bodyPr>
          <a:lstStyle/>
          <a:p>
            <a:r>
              <a:rPr lang="fr-FR" dirty="0">
                <a:sym typeface="Wingdings" pitchFamily="2" charset="2"/>
              </a:rPr>
              <a:t> Formulez chacun min. une question philosophique à la suite de la lecture de cet album. </a:t>
            </a:r>
            <a:endParaRPr lang="fr-FR" dirty="0"/>
          </a:p>
        </p:txBody>
      </p:sp>
      <p:pic>
        <p:nvPicPr>
          <p:cNvPr id="5" name="Image 4" descr="Une image contenant texte, capture d’écran, Police, nombre&#10;&#10;Description générée automatiquement">
            <a:extLst>
              <a:ext uri="{FF2B5EF4-FFF2-40B4-BE49-F238E27FC236}">
                <a16:creationId xmlns:a16="http://schemas.microsoft.com/office/drawing/2014/main" id="{C604A2E9-9EE1-B745-A6BD-DAEBF75DADDB}"/>
              </a:ext>
            </a:extLst>
          </p:cNvPr>
          <p:cNvPicPr>
            <a:picLocks noChangeAspect="1"/>
          </p:cNvPicPr>
          <p:nvPr/>
        </p:nvPicPr>
        <p:blipFill rotWithShape="1">
          <a:blip r:embed="rId2"/>
          <a:srcRect t="16238"/>
          <a:stretch/>
        </p:blipFill>
        <p:spPr>
          <a:xfrm>
            <a:off x="1408395" y="2283906"/>
            <a:ext cx="9375210" cy="4336766"/>
          </a:xfrm>
          <a:prstGeom prst="rect">
            <a:avLst/>
          </a:prstGeom>
        </p:spPr>
      </p:pic>
    </p:spTree>
    <p:extLst>
      <p:ext uri="{BB962C8B-B14F-4D97-AF65-F5344CB8AC3E}">
        <p14:creationId xmlns:p14="http://schemas.microsoft.com/office/powerpoint/2010/main" val="1539765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9888B8-C709-9C40-AD6C-7C379B913440}"/>
              </a:ext>
            </a:extLst>
          </p:cNvPr>
          <p:cNvSpPr>
            <a:spLocks noGrp="1"/>
          </p:cNvSpPr>
          <p:nvPr>
            <p:ph type="title"/>
          </p:nvPr>
        </p:nvSpPr>
        <p:spPr>
          <a:xfrm>
            <a:off x="5445496" y="978776"/>
            <a:ext cx="5925310" cy="1174991"/>
          </a:xfrm>
        </p:spPr>
        <p:txBody>
          <a:bodyPr vert="horz" lIns="182880" tIns="182880" rIns="182880" bIns="182880" rtlCol="0" anchor="ctr">
            <a:normAutofit/>
          </a:bodyPr>
          <a:lstStyle/>
          <a:p>
            <a:r>
              <a:rPr lang="en-US" sz="2400"/>
              <a:t>RETOUR MÉTACOGNITIF</a:t>
            </a:r>
          </a:p>
        </p:txBody>
      </p:sp>
      <p:pic>
        <p:nvPicPr>
          <p:cNvPr id="5" name="Image 4" descr="Une image contenant texte, graphisme, Graphique, affiche&#10;&#10;Description générée automatiquement">
            <a:extLst>
              <a:ext uri="{FF2B5EF4-FFF2-40B4-BE49-F238E27FC236}">
                <a16:creationId xmlns:a16="http://schemas.microsoft.com/office/drawing/2014/main" id="{186B6E1B-A6F8-484B-BA37-D8F330572E29}"/>
              </a:ext>
            </a:extLst>
          </p:cNvPr>
          <p:cNvPicPr>
            <a:picLocks noChangeAspect="1"/>
          </p:cNvPicPr>
          <p:nvPr/>
        </p:nvPicPr>
        <p:blipFill rotWithShape="1">
          <a:blip r:embed="rId2"/>
          <a:srcRect r="1934"/>
          <a:stretch/>
        </p:blipFill>
        <p:spPr>
          <a:xfrm>
            <a:off x="20" y="10"/>
            <a:ext cx="4657325" cy="6857990"/>
          </a:xfrm>
          <a:prstGeom prst="rect">
            <a:avLst/>
          </a:prstGeom>
        </p:spPr>
      </p:pic>
      <p:sp>
        <p:nvSpPr>
          <p:cNvPr id="3" name="ZoneTexte 2">
            <a:extLst>
              <a:ext uri="{FF2B5EF4-FFF2-40B4-BE49-F238E27FC236}">
                <a16:creationId xmlns:a16="http://schemas.microsoft.com/office/drawing/2014/main" id="{E2BD97E2-81BC-844A-B4EC-F04D8A1BF0ED}"/>
              </a:ext>
            </a:extLst>
          </p:cNvPr>
          <p:cNvSpPr txBox="1"/>
          <p:nvPr/>
        </p:nvSpPr>
        <p:spPr>
          <a:xfrm>
            <a:off x="5445496" y="2640692"/>
            <a:ext cx="5925310" cy="938080"/>
          </a:xfrm>
          <a:prstGeom prst="rect">
            <a:avLst/>
          </a:prstGeom>
        </p:spPr>
        <p:txBody>
          <a:bodyPr vert="horz" lIns="91440" tIns="45720" rIns="91440" bIns="45720" rtlCol="0">
            <a:normAutofit/>
          </a:bodyPr>
          <a:lstStyle/>
          <a:p>
            <a:pPr marL="285750" indent="-228600" defTabSz="914400">
              <a:spcBef>
                <a:spcPts val="1000"/>
              </a:spcBef>
              <a:buClr>
                <a:schemeClr val="accent2"/>
              </a:buClr>
              <a:buFont typeface="Arial" panose="020B0604020202020204" pitchFamily="34" charset="0"/>
              <a:buChar char="•"/>
            </a:pPr>
            <a:r>
              <a:rPr lang="en-US" dirty="0" err="1">
                <a:solidFill>
                  <a:schemeClr val="tx1">
                    <a:lumMod val="85000"/>
                    <a:lumOff val="15000"/>
                  </a:schemeClr>
                </a:solidFill>
                <a:sym typeface="Wingdings" pitchFamily="2" charset="2"/>
              </a:rPr>
              <a:t>Lisez</a:t>
            </a:r>
            <a:r>
              <a:rPr lang="en-US" dirty="0">
                <a:solidFill>
                  <a:schemeClr val="tx1">
                    <a:lumMod val="85000"/>
                    <a:lumOff val="15000"/>
                  </a:schemeClr>
                </a:solidFill>
                <a:sym typeface="Wingdings" pitchFamily="2" charset="2"/>
              </a:rPr>
              <a:t> </a:t>
            </a:r>
            <a:r>
              <a:rPr lang="en-US" dirty="0" err="1">
                <a:solidFill>
                  <a:schemeClr val="tx1">
                    <a:lumMod val="85000"/>
                    <a:lumOff val="15000"/>
                  </a:schemeClr>
                </a:solidFill>
                <a:sym typeface="Wingdings" pitchFamily="2" charset="2"/>
              </a:rPr>
              <a:t>l’article</a:t>
            </a:r>
            <a:r>
              <a:rPr lang="en-US" dirty="0">
                <a:solidFill>
                  <a:schemeClr val="tx1">
                    <a:lumMod val="85000"/>
                    <a:lumOff val="15000"/>
                  </a:schemeClr>
                </a:solidFill>
                <a:sym typeface="Wingdings" pitchFamily="2" charset="2"/>
              </a:rPr>
              <a:t> « Normal, anormal » de Daniel Ramirez in</a:t>
            </a:r>
            <a:br>
              <a:rPr lang="en-US" dirty="0">
                <a:solidFill>
                  <a:schemeClr val="tx1">
                    <a:lumMod val="85000"/>
                    <a:lumOff val="15000"/>
                  </a:schemeClr>
                </a:solidFill>
                <a:sym typeface="Wingdings" pitchFamily="2" charset="2"/>
              </a:rPr>
            </a:br>
            <a:r>
              <a:rPr lang="en-US" i="1" dirty="0">
                <a:solidFill>
                  <a:schemeClr val="tx1">
                    <a:lumMod val="85000"/>
                    <a:lumOff val="15000"/>
                  </a:schemeClr>
                </a:solidFill>
                <a:sym typeface="Wingdings" pitchFamily="2" charset="2"/>
              </a:rPr>
              <a:t>Le grand </a:t>
            </a:r>
            <a:r>
              <a:rPr lang="en-US" i="1" dirty="0" err="1">
                <a:solidFill>
                  <a:schemeClr val="tx1">
                    <a:lumMod val="85000"/>
                    <a:lumOff val="15000"/>
                  </a:schemeClr>
                </a:solidFill>
                <a:sym typeface="Wingdings" pitchFamily="2" charset="2"/>
              </a:rPr>
              <a:t>cours</a:t>
            </a:r>
            <a:r>
              <a:rPr lang="en-US" i="1" dirty="0">
                <a:solidFill>
                  <a:schemeClr val="tx1">
                    <a:lumMod val="85000"/>
                    <a:lumOff val="15000"/>
                  </a:schemeClr>
                </a:solidFill>
                <a:sym typeface="Wingdings" pitchFamily="2" charset="2"/>
              </a:rPr>
              <a:t> de </a:t>
            </a:r>
            <a:r>
              <a:rPr lang="en-US" i="1" dirty="0" err="1">
                <a:solidFill>
                  <a:schemeClr val="tx1">
                    <a:lumMod val="85000"/>
                    <a:lumOff val="15000"/>
                  </a:schemeClr>
                </a:solidFill>
                <a:sym typeface="Wingdings" pitchFamily="2" charset="2"/>
              </a:rPr>
              <a:t>philosophie</a:t>
            </a:r>
            <a:r>
              <a:rPr lang="en-US" dirty="0">
                <a:solidFill>
                  <a:schemeClr val="tx1">
                    <a:lumMod val="85000"/>
                    <a:lumOff val="15000"/>
                  </a:schemeClr>
                </a:solidFill>
                <a:sym typeface="Wingdings" pitchFamily="2" charset="2"/>
              </a:rPr>
              <a:t>, Hachette, 2021, pp. 215-216</a:t>
            </a:r>
            <a:endParaRPr lang="en-US" dirty="0">
              <a:solidFill>
                <a:schemeClr val="tx1">
                  <a:lumMod val="85000"/>
                  <a:lumOff val="15000"/>
                </a:schemeClr>
              </a:solidFill>
            </a:endParaRPr>
          </a:p>
        </p:txBody>
      </p:sp>
    </p:spTree>
    <p:extLst>
      <p:ext uri="{BB962C8B-B14F-4D97-AF65-F5344CB8AC3E}">
        <p14:creationId xmlns:p14="http://schemas.microsoft.com/office/powerpoint/2010/main" val="1344595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ACDF53-62AE-0945-A238-F305841CCE2E}"/>
              </a:ext>
            </a:extLst>
          </p:cNvPr>
          <p:cNvSpPr>
            <a:spLocks noGrp="1"/>
          </p:cNvSpPr>
          <p:nvPr>
            <p:ph type="title"/>
          </p:nvPr>
        </p:nvSpPr>
        <p:spPr/>
        <p:txBody>
          <a:bodyPr/>
          <a:lstStyle/>
          <a:p>
            <a:r>
              <a:rPr lang="fr-FR" dirty="0"/>
              <a:t>SE PRÉPARER À LA VISITE</a:t>
            </a:r>
          </a:p>
        </p:txBody>
      </p:sp>
      <p:sp>
        <p:nvSpPr>
          <p:cNvPr id="3" name="Espace réservé du texte 2">
            <a:extLst>
              <a:ext uri="{FF2B5EF4-FFF2-40B4-BE49-F238E27FC236}">
                <a16:creationId xmlns:a16="http://schemas.microsoft.com/office/drawing/2014/main" id="{EBBA3B19-6810-0D4B-9839-BB2061900CF8}"/>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555433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5041AB2-A9B4-4D3F-B120-38E7860A8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334" y="804334"/>
            <a:ext cx="10583332" cy="5249332"/>
          </a:xfrm>
          <a:prstGeom prst="rect">
            <a:avLst/>
          </a:prstGeom>
          <a:solidFill>
            <a:srgbClr val="FFFFFF"/>
          </a:solidFill>
          <a:ln w="190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descr="Une image contenant texte, Police, capture d’écran, algèbre&#10;&#10;Description générée automatiquement">
            <a:extLst>
              <a:ext uri="{FF2B5EF4-FFF2-40B4-BE49-F238E27FC236}">
                <a16:creationId xmlns:a16="http://schemas.microsoft.com/office/drawing/2014/main" id="{7B027ED9-F566-954B-9626-96A7A7A42979}"/>
              </a:ext>
            </a:extLst>
          </p:cNvPr>
          <p:cNvPicPr>
            <a:picLocks noChangeAspect="1"/>
          </p:cNvPicPr>
          <p:nvPr/>
        </p:nvPicPr>
        <p:blipFill>
          <a:blip r:embed="rId2"/>
          <a:stretch>
            <a:fillRect/>
          </a:stretch>
        </p:blipFill>
        <p:spPr>
          <a:xfrm>
            <a:off x="1126236" y="1540489"/>
            <a:ext cx="9939528" cy="3777021"/>
          </a:xfrm>
          <a:prstGeom prst="rect">
            <a:avLst/>
          </a:prstGeom>
        </p:spPr>
      </p:pic>
    </p:spTree>
    <p:extLst>
      <p:ext uri="{BB962C8B-B14F-4D97-AF65-F5344CB8AC3E}">
        <p14:creationId xmlns:p14="http://schemas.microsoft.com/office/powerpoint/2010/main" val="2090687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Police, algèbre&#10;&#10;Description générée automatiquement">
            <a:extLst>
              <a:ext uri="{FF2B5EF4-FFF2-40B4-BE49-F238E27FC236}">
                <a16:creationId xmlns:a16="http://schemas.microsoft.com/office/drawing/2014/main" id="{BAE31481-4A19-5E47-9CBB-D69B4EDF0969}"/>
              </a:ext>
            </a:extLst>
          </p:cNvPr>
          <p:cNvPicPr>
            <a:picLocks noChangeAspect="1"/>
          </p:cNvPicPr>
          <p:nvPr/>
        </p:nvPicPr>
        <p:blipFill>
          <a:blip r:embed="rId2"/>
          <a:stretch>
            <a:fillRect/>
          </a:stretch>
        </p:blipFill>
        <p:spPr>
          <a:xfrm>
            <a:off x="1616623" y="265825"/>
            <a:ext cx="8504840" cy="1605454"/>
          </a:xfrm>
          <a:prstGeom prst="rect">
            <a:avLst/>
          </a:prstGeom>
        </p:spPr>
      </p:pic>
      <p:pic>
        <p:nvPicPr>
          <p:cNvPr id="7" name="Image 6" descr="Une image contenant texte, capture d’écran, Police, conception&#10;&#10;Description générée automatiquement">
            <a:extLst>
              <a:ext uri="{FF2B5EF4-FFF2-40B4-BE49-F238E27FC236}">
                <a16:creationId xmlns:a16="http://schemas.microsoft.com/office/drawing/2014/main" id="{86128121-3289-C74E-812D-C3665F0368F5}"/>
              </a:ext>
            </a:extLst>
          </p:cNvPr>
          <p:cNvPicPr>
            <a:picLocks noChangeAspect="1"/>
          </p:cNvPicPr>
          <p:nvPr/>
        </p:nvPicPr>
        <p:blipFill>
          <a:blip r:embed="rId3"/>
          <a:stretch>
            <a:fillRect/>
          </a:stretch>
        </p:blipFill>
        <p:spPr>
          <a:xfrm>
            <a:off x="1616623" y="1871279"/>
            <a:ext cx="8504840" cy="4888767"/>
          </a:xfrm>
          <a:prstGeom prst="rect">
            <a:avLst/>
          </a:prstGeom>
        </p:spPr>
      </p:pic>
    </p:spTree>
    <p:extLst>
      <p:ext uri="{BB962C8B-B14F-4D97-AF65-F5344CB8AC3E}">
        <p14:creationId xmlns:p14="http://schemas.microsoft.com/office/powerpoint/2010/main" val="2340008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Police, Graphique, capture d’écran, texte&#10;&#10;Description générée automatiquement">
            <a:extLst>
              <a:ext uri="{FF2B5EF4-FFF2-40B4-BE49-F238E27FC236}">
                <a16:creationId xmlns:a16="http://schemas.microsoft.com/office/drawing/2014/main" id="{FD49B3E2-F514-3A4C-BCAB-EEB00A3A60DA}"/>
              </a:ext>
            </a:extLst>
          </p:cNvPr>
          <p:cNvPicPr>
            <a:picLocks noChangeAspect="1"/>
          </p:cNvPicPr>
          <p:nvPr/>
        </p:nvPicPr>
        <p:blipFill>
          <a:blip r:embed="rId2"/>
          <a:stretch>
            <a:fillRect/>
          </a:stretch>
        </p:blipFill>
        <p:spPr>
          <a:xfrm>
            <a:off x="1975624" y="0"/>
            <a:ext cx="8240751" cy="6858000"/>
          </a:xfrm>
          <a:prstGeom prst="rect">
            <a:avLst/>
          </a:prstGeom>
        </p:spPr>
      </p:pic>
    </p:spTree>
    <p:extLst>
      <p:ext uri="{BB962C8B-B14F-4D97-AF65-F5344CB8AC3E}">
        <p14:creationId xmlns:p14="http://schemas.microsoft.com/office/powerpoint/2010/main" val="322828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F266C9-E8D3-B847-AFEC-9FB770644340}"/>
              </a:ext>
            </a:extLst>
          </p:cNvPr>
          <p:cNvSpPr>
            <a:spLocks noGrp="1"/>
          </p:cNvSpPr>
          <p:nvPr>
            <p:ph type="title"/>
          </p:nvPr>
        </p:nvSpPr>
        <p:spPr>
          <a:xfrm>
            <a:off x="804672" y="964692"/>
            <a:ext cx="3066937" cy="1188720"/>
          </a:xfrm>
        </p:spPr>
        <p:txBody>
          <a:bodyPr vert="horz" lIns="182880" tIns="182880" rIns="182880" bIns="182880" rtlCol="0" anchor="ctr">
            <a:normAutofit/>
          </a:bodyPr>
          <a:lstStyle/>
          <a:p>
            <a:r>
              <a:rPr lang="en-US"/>
              <a:t>MISSION : </a:t>
            </a:r>
          </a:p>
        </p:txBody>
      </p:sp>
      <p:sp>
        <p:nvSpPr>
          <p:cNvPr id="3" name="ZoneTexte 2">
            <a:extLst>
              <a:ext uri="{FF2B5EF4-FFF2-40B4-BE49-F238E27FC236}">
                <a16:creationId xmlns:a16="http://schemas.microsoft.com/office/drawing/2014/main" id="{417CC28D-1B1B-574C-8DAE-72B22A606C53}"/>
              </a:ext>
            </a:extLst>
          </p:cNvPr>
          <p:cNvSpPr txBox="1"/>
          <p:nvPr/>
        </p:nvSpPr>
        <p:spPr>
          <a:xfrm>
            <a:off x="803244" y="2638044"/>
            <a:ext cx="3063765" cy="3263206"/>
          </a:xfrm>
          <a:prstGeom prst="rect">
            <a:avLst/>
          </a:prstGeom>
        </p:spPr>
        <p:txBody>
          <a:bodyPr vert="horz" lIns="91440" tIns="45720" rIns="91440" bIns="45720" rtlCol="0">
            <a:normAutofit/>
          </a:bodyPr>
          <a:lstStyle/>
          <a:p>
            <a:pPr indent="-228600" defTabSz="914400">
              <a:spcBef>
                <a:spcPts val="1000"/>
              </a:spcBef>
              <a:buClr>
                <a:schemeClr val="accent2"/>
              </a:buClr>
              <a:buFont typeface="Arial" panose="020B0604020202020204" pitchFamily="34" charset="0"/>
              <a:buChar char="•"/>
            </a:pPr>
            <a:r>
              <a:rPr lang="en-US" dirty="0">
                <a:solidFill>
                  <a:schemeClr val="tx1">
                    <a:lumMod val="85000"/>
                    <a:lumOff val="15000"/>
                  </a:schemeClr>
                </a:solidFill>
              </a:rPr>
              <a:t>Dans le cadre de la </a:t>
            </a:r>
            <a:r>
              <a:rPr lang="en-US" dirty="0" err="1">
                <a:solidFill>
                  <a:schemeClr val="tx1">
                    <a:lumMod val="85000"/>
                    <a:lumOff val="15000"/>
                  </a:schemeClr>
                </a:solidFill>
              </a:rPr>
              <a:t>visite</a:t>
            </a:r>
            <a:r>
              <a:rPr lang="en-US" dirty="0">
                <a:solidFill>
                  <a:schemeClr val="tx1">
                    <a:lumMod val="85000"/>
                    <a:lumOff val="15000"/>
                  </a:schemeClr>
                </a:solidFill>
              </a:rPr>
              <a:t> de la BIP, </a:t>
            </a:r>
            <a:r>
              <a:rPr lang="en-US" dirty="0" err="1">
                <a:solidFill>
                  <a:schemeClr val="tx1">
                    <a:lumMod val="85000"/>
                    <a:lumOff val="15000"/>
                  </a:schemeClr>
                </a:solidFill>
              </a:rPr>
              <a:t>retrouvez</a:t>
            </a:r>
            <a:r>
              <a:rPr lang="en-US" dirty="0">
                <a:solidFill>
                  <a:schemeClr val="tx1">
                    <a:lumMod val="85000"/>
                    <a:lumOff val="15000"/>
                  </a:schemeClr>
                </a:solidFill>
              </a:rPr>
              <a:t> les 2 </a:t>
            </a:r>
            <a:r>
              <a:rPr lang="en-US" dirty="0" err="1">
                <a:solidFill>
                  <a:schemeClr val="tx1">
                    <a:lumMod val="85000"/>
                    <a:lumOff val="15000"/>
                  </a:schemeClr>
                </a:solidFill>
              </a:rPr>
              <a:t>œuvres</a:t>
            </a:r>
            <a:r>
              <a:rPr lang="en-US" dirty="0">
                <a:solidFill>
                  <a:schemeClr val="tx1">
                    <a:lumMod val="85000"/>
                    <a:lumOff val="15000"/>
                  </a:schemeClr>
                </a:solidFill>
              </a:rPr>
              <a:t> que </a:t>
            </a:r>
            <a:r>
              <a:rPr lang="en-US" dirty="0" err="1">
                <a:solidFill>
                  <a:schemeClr val="tx1">
                    <a:lumMod val="85000"/>
                    <a:lumOff val="15000"/>
                  </a:schemeClr>
                </a:solidFill>
              </a:rPr>
              <a:t>vous</a:t>
            </a:r>
            <a:r>
              <a:rPr lang="en-US" dirty="0">
                <a:solidFill>
                  <a:schemeClr val="tx1">
                    <a:lumMod val="85000"/>
                    <a:lumOff val="15000"/>
                  </a:schemeClr>
                </a:solidFill>
              </a:rPr>
              <a:t> </a:t>
            </a:r>
            <a:r>
              <a:rPr lang="en-US" dirty="0" err="1">
                <a:solidFill>
                  <a:schemeClr val="tx1">
                    <a:lumMod val="85000"/>
                    <a:lumOff val="15000"/>
                  </a:schemeClr>
                </a:solidFill>
              </a:rPr>
              <a:t>aviez</a:t>
            </a:r>
            <a:r>
              <a:rPr lang="en-US" dirty="0">
                <a:solidFill>
                  <a:schemeClr val="tx1">
                    <a:lumMod val="85000"/>
                    <a:lumOff val="15000"/>
                  </a:schemeClr>
                </a:solidFill>
              </a:rPr>
              <a:t> </a:t>
            </a:r>
            <a:r>
              <a:rPr lang="en-US" dirty="0" err="1">
                <a:solidFill>
                  <a:schemeClr val="tx1">
                    <a:lumMod val="85000"/>
                    <a:lumOff val="15000"/>
                  </a:schemeClr>
                </a:solidFill>
              </a:rPr>
              <a:t>sélectionnées</a:t>
            </a:r>
            <a:r>
              <a:rPr lang="en-US" dirty="0">
                <a:solidFill>
                  <a:schemeClr val="tx1">
                    <a:lumMod val="85000"/>
                    <a:lumOff val="15000"/>
                  </a:schemeClr>
                </a:solidFill>
              </a:rPr>
              <a:t> : </a:t>
            </a:r>
          </a:p>
          <a:p>
            <a:pPr marL="114300" defTabSz="914400">
              <a:spcBef>
                <a:spcPts val="1000"/>
              </a:spcBef>
              <a:buClr>
                <a:schemeClr val="accent2"/>
              </a:buClr>
            </a:pPr>
            <a:endParaRPr lang="en-US" dirty="0">
              <a:solidFill>
                <a:schemeClr val="tx1">
                  <a:lumMod val="85000"/>
                  <a:lumOff val="15000"/>
                </a:schemeClr>
              </a:solidFill>
            </a:endParaRPr>
          </a:p>
          <a:p>
            <a:pPr marL="457200" indent="-342900" defTabSz="914400">
              <a:spcBef>
                <a:spcPts val="1000"/>
              </a:spcBef>
              <a:buClr>
                <a:schemeClr val="accent2"/>
              </a:buClr>
              <a:buAutoNum type="alphaUcParenR"/>
            </a:pPr>
            <a:r>
              <a:rPr lang="en-US" dirty="0" err="1">
                <a:solidFill>
                  <a:schemeClr val="tx1">
                    <a:lumMod val="85000"/>
                    <a:lumOff val="15000"/>
                  </a:schemeClr>
                </a:solidFill>
              </a:rPr>
              <a:t>Quel</a:t>
            </a:r>
            <a:r>
              <a:rPr lang="en-US" dirty="0">
                <a:solidFill>
                  <a:schemeClr val="tx1">
                    <a:lumMod val="85000"/>
                    <a:lumOff val="15000"/>
                  </a:schemeClr>
                </a:solidFill>
              </a:rPr>
              <a:t> </a:t>
            </a:r>
            <a:r>
              <a:rPr lang="en-US" dirty="0" err="1">
                <a:solidFill>
                  <a:schemeClr val="tx1">
                    <a:lumMod val="85000"/>
                    <a:lumOff val="15000"/>
                  </a:schemeClr>
                </a:solidFill>
              </a:rPr>
              <a:t>est</a:t>
            </a:r>
            <a:r>
              <a:rPr lang="en-US" dirty="0">
                <a:solidFill>
                  <a:schemeClr val="tx1">
                    <a:lumMod val="85000"/>
                    <a:lumOff val="15000"/>
                  </a:schemeClr>
                </a:solidFill>
              </a:rPr>
              <a:t> la raison d’être de </a:t>
            </a:r>
            <a:r>
              <a:rPr lang="en-US" dirty="0" err="1">
                <a:solidFill>
                  <a:schemeClr val="tx1">
                    <a:lumMod val="85000"/>
                    <a:lumOff val="15000"/>
                  </a:schemeClr>
                </a:solidFill>
              </a:rPr>
              <a:t>chacune</a:t>
            </a:r>
            <a:r>
              <a:rPr lang="en-US" dirty="0">
                <a:solidFill>
                  <a:schemeClr val="tx1">
                    <a:lumMod val="85000"/>
                    <a:lumOff val="15000"/>
                  </a:schemeClr>
                </a:solidFill>
              </a:rPr>
              <a:t> </a:t>
            </a:r>
            <a:r>
              <a:rPr lang="en-US" dirty="0" err="1">
                <a:solidFill>
                  <a:schemeClr val="tx1">
                    <a:lumMod val="85000"/>
                    <a:lumOff val="15000"/>
                  </a:schemeClr>
                </a:solidFill>
              </a:rPr>
              <a:t>d’elles</a:t>
            </a:r>
            <a:r>
              <a:rPr lang="en-US" dirty="0">
                <a:solidFill>
                  <a:schemeClr val="tx1">
                    <a:lumMod val="85000"/>
                    <a:lumOff val="15000"/>
                  </a:schemeClr>
                </a:solidFill>
              </a:rPr>
              <a:t> ? Que </a:t>
            </a:r>
            <a:r>
              <a:rPr lang="en-US" dirty="0" err="1">
                <a:solidFill>
                  <a:schemeClr val="tx1">
                    <a:lumMod val="85000"/>
                    <a:lumOff val="15000"/>
                  </a:schemeClr>
                </a:solidFill>
              </a:rPr>
              <a:t>dénoncent-elles</a:t>
            </a:r>
            <a:r>
              <a:rPr lang="en-US" dirty="0">
                <a:solidFill>
                  <a:schemeClr val="tx1">
                    <a:lumMod val="85000"/>
                    <a:lumOff val="15000"/>
                  </a:schemeClr>
                </a:solidFill>
              </a:rPr>
              <a:t> ? </a:t>
            </a:r>
          </a:p>
          <a:p>
            <a:pPr marL="457200" indent="-342900" defTabSz="914400">
              <a:spcBef>
                <a:spcPts val="1000"/>
              </a:spcBef>
              <a:buClr>
                <a:schemeClr val="accent2"/>
              </a:buClr>
              <a:buAutoNum type="alphaUcParenR"/>
            </a:pPr>
            <a:r>
              <a:rPr lang="en-US" dirty="0">
                <a:solidFill>
                  <a:schemeClr val="tx1">
                    <a:lumMod val="85000"/>
                    <a:lumOff val="15000"/>
                  </a:schemeClr>
                </a:solidFill>
              </a:rPr>
              <a:t> </a:t>
            </a:r>
            <a:r>
              <a:rPr lang="en-US" dirty="0" err="1">
                <a:solidFill>
                  <a:schemeClr val="tx1">
                    <a:lumMod val="85000"/>
                    <a:lumOff val="15000"/>
                  </a:schemeClr>
                </a:solidFill>
              </a:rPr>
              <a:t>Votre</a:t>
            </a:r>
            <a:r>
              <a:rPr lang="en-US" dirty="0">
                <a:solidFill>
                  <a:schemeClr val="tx1">
                    <a:lumMod val="85000"/>
                    <a:lumOff val="15000"/>
                  </a:schemeClr>
                </a:solidFill>
              </a:rPr>
              <a:t> </a:t>
            </a:r>
            <a:r>
              <a:rPr lang="en-US" dirty="0" err="1">
                <a:solidFill>
                  <a:schemeClr val="tx1">
                    <a:lumMod val="85000"/>
                    <a:lumOff val="15000"/>
                  </a:schemeClr>
                </a:solidFill>
              </a:rPr>
              <a:t>choix</a:t>
            </a:r>
            <a:r>
              <a:rPr lang="en-US" dirty="0">
                <a:solidFill>
                  <a:schemeClr val="tx1">
                    <a:lumMod val="85000"/>
                    <a:lumOff val="15000"/>
                  </a:schemeClr>
                </a:solidFill>
              </a:rPr>
              <a:t> </a:t>
            </a:r>
            <a:r>
              <a:rPr lang="en-US" dirty="0" err="1">
                <a:solidFill>
                  <a:schemeClr val="tx1">
                    <a:lumMod val="85000"/>
                    <a:lumOff val="15000"/>
                  </a:schemeClr>
                </a:solidFill>
              </a:rPr>
              <a:t>est</a:t>
            </a:r>
            <a:r>
              <a:rPr lang="en-US" dirty="0">
                <a:solidFill>
                  <a:schemeClr val="tx1">
                    <a:lumMod val="85000"/>
                    <a:lumOff val="15000"/>
                  </a:schemeClr>
                </a:solidFill>
              </a:rPr>
              <a:t>-il </a:t>
            </a:r>
            <a:r>
              <a:rPr lang="en-US" dirty="0" err="1">
                <a:solidFill>
                  <a:schemeClr val="tx1">
                    <a:lumMod val="85000"/>
                    <a:lumOff val="15000"/>
                  </a:schemeClr>
                </a:solidFill>
              </a:rPr>
              <a:t>confirmé</a:t>
            </a:r>
            <a:r>
              <a:rPr lang="en-US" dirty="0">
                <a:solidFill>
                  <a:schemeClr val="tx1">
                    <a:lumMod val="85000"/>
                    <a:lumOff val="15000"/>
                  </a:schemeClr>
                </a:solidFill>
              </a:rPr>
              <a:t> </a:t>
            </a:r>
            <a:r>
              <a:rPr lang="en-US" dirty="0" err="1">
                <a:solidFill>
                  <a:schemeClr val="tx1">
                    <a:lumMod val="85000"/>
                    <a:lumOff val="15000"/>
                  </a:schemeClr>
                </a:solidFill>
              </a:rPr>
              <a:t>ou</a:t>
            </a:r>
            <a:r>
              <a:rPr lang="en-US" dirty="0">
                <a:solidFill>
                  <a:schemeClr val="tx1">
                    <a:lumMod val="85000"/>
                    <a:lumOff val="15000"/>
                  </a:schemeClr>
                </a:solidFill>
              </a:rPr>
              <a:t> non ? </a:t>
            </a:r>
          </a:p>
        </p:txBody>
      </p:sp>
      <p:sp>
        <p:nvSpPr>
          <p:cNvPr id="10" name="Rectangle 9">
            <a:extLst>
              <a:ext uri="{FF2B5EF4-FFF2-40B4-BE49-F238E27FC236}">
                <a16:creationId xmlns:a16="http://schemas.microsoft.com/office/drawing/2014/main" id="{6515FC82-3453-4CBE-8895-4CCFF33952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4182"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5FD847B-65C0-4027-8DFC-70CB42451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802" y="1128683"/>
            <a:ext cx="6558192"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Police, Graphique, texte, typographie&#10;&#10;Description générée automatiquement">
            <a:extLst>
              <a:ext uri="{FF2B5EF4-FFF2-40B4-BE49-F238E27FC236}">
                <a16:creationId xmlns:a16="http://schemas.microsoft.com/office/drawing/2014/main" id="{96479AE9-AE91-9E47-8330-5E649C86A1E3}"/>
              </a:ext>
            </a:extLst>
          </p:cNvPr>
          <p:cNvPicPr>
            <a:picLocks noChangeAspect="1"/>
          </p:cNvPicPr>
          <p:nvPr/>
        </p:nvPicPr>
        <p:blipFill>
          <a:blip r:embed="rId2"/>
          <a:stretch>
            <a:fillRect/>
          </a:stretch>
        </p:blipFill>
        <p:spPr>
          <a:xfrm>
            <a:off x="4823366" y="2242045"/>
            <a:ext cx="6227064" cy="2381851"/>
          </a:xfrm>
          <a:prstGeom prst="rect">
            <a:avLst/>
          </a:prstGeom>
        </p:spPr>
      </p:pic>
    </p:spTree>
    <p:extLst>
      <p:ext uri="{BB962C8B-B14F-4D97-AF65-F5344CB8AC3E}">
        <p14:creationId xmlns:p14="http://schemas.microsoft.com/office/powerpoint/2010/main" val="2760615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5859B6-FCDD-2548-AE10-2DCCB9484497}"/>
              </a:ext>
            </a:extLst>
          </p:cNvPr>
          <p:cNvSpPr>
            <a:spLocks noGrp="1"/>
          </p:cNvSpPr>
          <p:nvPr>
            <p:ph type="title"/>
          </p:nvPr>
        </p:nvSpPr>
        <p:spPr/>
        <p:txBody>
          <a:bodyPr/>
          <a:lstStyle/>
          <a:p>
            <a:r>
              <a:rPr lang="fr-FR" dirty="0"/>
              <a:t>RETOUR SUITE À LA VISITE</a:t>
            </a:r>
          </a:p>
        </p:txBody>
      </p:sp>
      <p:sp>
        <p:nvSpPr>
          <p:cNvPr id="3" name="Espace réservé du texte 2">
            <a:extLst>
              <a:ext uri="{FF2B5EF4-FFF2-40B4-BE49-F238E27FC236}">
                <a16:creationId xmlns:a16="http://schemas.microsoft.com/office/drawing/2014/main" id="{272C839E-8D5F-814A-B7DC-587359D6C899}"/>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8182211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D7C5BE-418C-4A44-91BF-28E411F75B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1559052"/>
            <a:ext cx="10271760" cy="4347972"/>
          </a:xfrm>
          <a:prstGeom prst="rect">
            <a:avLst/>
          </a:prstGeom>
          <a:solidFill>
            <a:srgbClr val="FFFFFF"/>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32DDDBA-5CC7-EF41-95FC-BEA93E2A3FB1}"/>
              </a:ext>
            </a:extLst>
          </p:cNvPr>
          <p:cNvSpPr>
            <a:spLocks noGrp="1"/>
          </p:cNvSpPr>
          <p:nvPr>
            <p:ph type="title"/>
          </p:nvPr>
        </p:nvSpPr>
        <p:spPr>
          <a:xfrm>
            <a:off x="2231136" y="964692"/>
            <a:ext cx="7729728" cy="1188720"/>
          </a:xfrm>
          <a:ln>
            <a:solidFill>
              <a:srgbClr val="404040"/>
            </a:solidFill>
          </a:ln>
        </p:spPr>
        <p:txBody>
          <a:bodyPr>
            <a:normAutofit/>
          </a:bodyPr>
          <a:lstStyle/>
          <a:p>
            <a:r>
              <a:rPr lang="fr-FR" dirty="0"/>
              <a:t>QUEL MUTANT ÊTES-VOUS ?</a:t>
            </a:r>
          </a:p>
        </p:txBody>
      </p:sp>
      <p:pic>
        <p:nvPicPr>
          <p:cNvPr id="4" name="Image 3" descr="Une image contenant texte, Police, blanc, reçu&#10;&#10;Description générée automatiquement">
            <a:extLst>
              <a:ext uri="{FF2B5EF4-FFF2-40B4-BE49-F238E27FC236}">
                <a16:creationId xmlns:a16="http://schemas.microsoft.com/office/drawing/2014/main" id="{E091E847-28FE-4647-B555-EFA9D961CB28}"/>
              </a:ext>
            </a:extLst>
          </p:cNvPr>
          <p:cNvPicPr>
            <a:picLocks noChangeAspect="1"/>
          </p:cNvPicPr>
          <p:nvPr/>
        </p:nvPicPr>
        <p:blipFill>
          <a:blip r:embed="rId2"/>
          <a:stretch>
            <a:fillRect/>
          </a:stretch>
        </p:blipFill>
        <p:spPr>
          <a:xfrm>
            <a:off x="1444752" y="3109646"/>
            <a:ext cx="9314170" cy="1676551"/>
          </a:xfrm>
          <a:prstGeom prst="rect">
            <a:avLst/>
          </a:prstGeom>
        </p:spPr>
      </p:pic>
    </p:spTree>
    <p:extLst>
      <p:ext uri="{BB962C8B-B14F-4D97-AF65-F5344CB8AC3E}">
        <p14:creationId xmlns:p14="http://schemas.microsoft.com/office/powerpoint/2010/main" val="36556871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32DDDBA-5CC7-EF41-95FC-BEA93E2A3FB1}"/>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a:t>QUEL MUTANT ÊTES-VOUS ?</a:t>
            </a:r>
          </a:p>
        </p:txBody>
      </p:sp>
      <p:pic>
        <p:nvPicPr>
          <p:cNvPr id="5" name="Image 4" descr="Une image contenant texte, capture d’écran, Police&#10;&#10;Description générée automatiquement">
            <a:extLst>
              <a:ext uri="{FF2B5EF4-FFF2-40B4-BE49-F238E27FC236}">
                <a16:creationId xmlns:a16="http://schemas.microsoft.com/office/drawing/2014/main" id="{D912204D-2664-FD47-98C0-6DAB95D6ADDC}"/>
              </a:ext>
            </a:extLst>
          </p:cNvPr>
          <p:cNvPicPr>
            <a:picLocks noChangeAspect="1"/>
          </p:cNvPicPr>
          <p:nvPr/>
        </p:nvPicPr>
        <p:blipFill>
          <a:blip r:embed="rId2"/>
          <a:stretch>
            <a:fillRect/>
          </a:stretch>
        </p:blipFill>
        <p:spPr>
          <a:xfrm>
            <a:off x="4654293" y="1527357"/>
            <a:ext cx="7571833" cy="4221296"/>
          </a:xfrm>
          <a:prstGeom prst="rect">
            <a:avLst/>
          </a:prstGeom>
        </p:spPr>
      </p:pic>
    </p:spTree>
    <p:extLst>
      <p:ext uri="{BB962C8B-B14F-4D97-AF65-F5344CB8AC3E}">
        <p14:creationId xmlns:p14="http://schemas.microsoft.com/office/powerpoint/2010/main" val="644389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descr="Une image contenant cheval, croquis, origami, statue&#10;&#10;Description générée automatiquement">
            <a:extLst>
              <a:ext uri="{FF2B5EF4-FFF2-40B4-BE49-F238E27FC236}">
                <a16:creationId xmlns:a16="http://schemas.microsoft.com/office/drawing/2014/main" id="{02EC4BD1-619D-C043-B169-57086FB35C0E}"/>
              </a:ext>
            </a:extLst>
          </p:cNvPr>
          <p:cNvPicPr>
            <a:picLocks noChangeAspect="1"/>
          </p:cNvPicPr>
          <p:nvPr/>
        </p:nvPicPr>
        <p:blipFill rotWithShape="1">
          <a:blip r:embed="rId2"/>
          <a:srcRect t="17937" r="1" b="18055"/>
          <a:stretch/>
        </p:blipFill>
        <p:spPr>
          <a:xfrm>
            <a:off x="20" y="10"/>
            <a:ext cx="12191980" cy="6857990"/>
          </a:xfrm>
          <a:prstGeom prst="rect">
            <a:avLst/>
          </a:prstGeom>
        </p:spPr>
      </p:pic>
      <p:sp>
        <p:nvSpPr>
          <p:cNvPr id="2" name="Titre 1">
            <a:extLst>
              <a:ext uri="{FF2B5EF4-FFF2-40B4-BE49-F238E27FC236}">
                <a16:creationId xmlns:a16="http://schemas.microsoft.com/office/drawing/2014/main" id="{F87504F9-8EE0-724C-869D-9BAB85A6740B}"/>
              </a:ext>
            </a:extLst>
          </p:cNvPr>
          <p:cNvSpPr>
            <a:spLocks noGrp="1"/>
          </p:cNvSpPr>
          <p:nvPr>
            <p:ph type="title"/>
          </p:nvPr>
        </p:nvSpPr>
        <p:spPr>
          <a:xfrm>
            <a:off x="1600200" y="2386744"/>
            <a:ext cx="8991600" cy="1645920"/>
          </a:xfrm>
          <a:solidFill>
            <a:schemeClr val="bg1">
              <a:alpha val="60000"/>
            </a:schemeClr>
          </a:solidFill>
          <a:ln w="38100" cap="sq">
            <a:solidFill>
              <a:schemeClr val="tx1"/>
            </a:solidFill>
            <a:miter lim="800000"/>
          </a:ln>
        </p:spPr>
        <p:txBody>
          <a:bodyPr vert="horz" lIns="274320" tIns="182880" rIns="274320" bIns="182880" rtlCol="0" anchor="ctr" anchorCtr="1">
            <a:normAutofit/>
          </a:bodyPr>
          <a:lstStyle/>
          <a:p>
            <a:r>
              <a:rPr lang="en-US" sz="3800">
                <a:solidFill>
                  <a:schemeClr val="tx1"/>
                </a:solidFill>
              </a:rPr>
              <a:t>MUTANT EN PAPIER</a:t>
            </a:r>
          </a:p>
        </p:txBody>
      </p:sp>
      <p:sp>
        <p:nvSpPr>
          <p:cNvPr id="5" name="ZoneTexte 4">
            <a:extLst>
              <a:ext uri="{FF2B5EF4-FFF2-40B4-BE49-F238E27FC236}">
                <a16:creationId xmlns:a16="http://schemas.microsoft.com/office/drawing/2014/main" id="{C6224DDE-FDEC-3C47-AB7D-AEF837DB5832}"/>
              </a:ext>
            </a:extLst>
          </p:cNvPr>
          <p:cNvSpPr txBox="1"/>
          <p:nvPr/>
        </p:nvSpPr>
        <p:spPr>
          <a:xfrm>
            <a:off x="0" y="6419398"/>
            <a:ext cx="11256579" cy="369332"/>
          </a:xfrm>
          <a:prstGeom prst="rect">
            <a:avLst/>
          </a:prstGeom>
          <a:noFill/>
        </p:spPr>
        <p:txBody>
          <a:bodyPr wrap="square" rtlCol="0">
            <a:spAutoFit/>
          </a:bodyPr>
          <a:lstStyle/>
          <a:p>
            <a:r>
              <a:rPr lang="fr-FR" dirty="0">
                <a:solidFill>
                  <a:schemeClr val="bg1"/>
                </a:solidFill>
                <a:hlinkClick r:id="rId3"/>
              </a:rPr>
              <a:t>https://www.calbw.be/_files/ugd/f0115e_0858bfb883e348e88262cd6c8f669cb2.pdf</a:t>
            </a:r>
            <a:r>
              <a:rPr lang="fr-FR" dirty="0">
                <a:solidFill>
                  <a:schemeClr val="bg1"/>
                </a:solidFill>
              </a:rPr>
              <a:t> </a:t>
            </a:r>
          </a:p>
        </p:txBody>
      </p:sp>
    </p:spTree>
    <p:extLst>
      <p:ext uri="{BB962C8B-B14F-4D97-AF65-F5344CB8AC3E}">
        <p14:creationId xmlns:p14="http://schemas.microsoft.com/office/powerpoint/2010/main" val="9439408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3FA7B3-ECB1-644D-8656-07DC9753E69D}"/>
              </a:ext>
            </a:extLst>
          </p:cNvPr>
          <p:cNvSpPr>
            <a:spLocks noGrp="1"/>
          </p:cNvSpPr>
          <p:nvPr>
            <p:ph type="title"/>
          </p:nvPr>
        </p:nvSpPr>
        <p:spPr>
          <a:xfrm>
            <a:off x="804672" y="978776"/>
            <a:ext cx="5925310" cy="1174991"/>
          </a:xfrm>
        </p:spPr>
        <p:txBody>
          <a:bodyPr vert="horz" lIns="182880" tIns="182880" rIns="182880" bIns="182880" rtlCol="0" anchor="ctr">
            <a:normAutofit/>
          </a:bodyPr>
          <a:lstStyle/>
          <a:p>
            <a:r>
              <a:rPr lang="en-US" sz="2400"/>
              <a:t>CONSIGNES</a:t>
            </a:r>
          </a:p>
        </p:txBody>
      </p:sp>
      <p:sp>
        <p:nvSpPr>
          <p:cNvPr id="3" name="ZoneTexte 2">
            <a:extLst>
              <a:ext uri="{FF2B5EF4-FFF2-40B4-BE49-F238E27FC236}">
                <a16:creationId xmlns:a16="http://schemas.microsoft.com/office/drawing/2014/main" id="{582DEAAE-FCFD-584B-9A95-05DF843559AD}"/>
              </a:ext>
            </a:extLst>
          </p:cNvPr>
          <p:cNvSpPr txBox="1"/>
          <p:nvPr/>
        </p:nvSpPr>
        <p:spPr>
          <a:xfrm>
            <a:off x="804672" y="2640692"/>
            <a:ext cx="5925310" cy="3255252"/>
          </a:xfrm>
          <a:prstGeom prst="rect">
            <a:avLst/>
          </a:prstGeom>
        </p:spPr>
        <p:txBody>
          <a:bodyPr vert="horz" lIns="91440" tIns="45720" rIns="91440" bIns="45720" rtlCol="0">
            <a:normAutofit fontScale="92500" lnSpcReduction="10000"/>
          </a:bodyPr>
          <a:lstStyle/>
          <a:p>
            <a:pPr marL="285750" indent="-228600" defTabSz="914400">
              <a:spcBef>
                <a:spcPts val="1000"/>
              </a:spcBef>
              <a:buClr>
                <a:schemeClr val="accent2"/>
              </a:buClr>
              <a:buFont typeface="Arial" panose="020B0604020202020204" pitchFamily="34" charset="0"/>
              <a:buChar char="•"/>
            </a:pPr>
            <a:r>
              <a:rPr lang="en-US" sz="2400" dirty="0">
                <a:solidFill>
                  <a:schemeClr val="tx1">
                    <a:lumMod val="85000"/>
                    <a:lumOff val="15000"/>
                  </a:schemeClr>
                </a:solidFill>
              </a:rPr>
              <a:t>Au </a:t>
            </a:r>
            <a:r>
              <a:rPr lang="en-US" sz="2400" dirty="0" err="1">
                <a:solidFill>
                  <a:schemeClr val="tx1">
                    <a:lumMod val="85000"/>
                    <a:lumOff val="15000"/>
                  </a:schemeClr>
                </a:solidFill>
              </a:rPr>
              <a:t>départ</a:t>
            </a:r>
            <a:r>
              <a:rPr lang="en-US" sz="2400" dirty="0">
                <a:solidFill>
                  <a:schemeClr val="tx1">
                    <a:lumMod val="85000"/>
                    <a:lumOff val="15000"/>
                  </a:schemeClr>
                </a:solidFill>
              </a:rPr>
              <a:t> du matériel disponible (papier journal + </a:t>
            </a:r>
            <a:r>
              <a:rPr lang="en-US" sz="2400" dirty="0" err="1">
                <a:solidFill>
                  <a:schemeClr val="tx1">
                    <a:lumMod val="85000"/>
                    <a:lumOff val="15000"/>
                  </a:schemeClr>
                </a:solidFill>
              </a:rPr>
              <a:t>ruban</a:t>
            </a:r>
            <a:r>
              <a:rPr lang="en-US" sz="2400" dirty="0">
                <a:solidFill>
                  <a:schemeClr val="tx1">
                    <a:lumMod val="85000"/>
                    <a:lumOff val="15000"/>
                  </a:schemeClr>
                </a:solidFill>
              </a:rPr>
              <a:t> de </a:t>
            </a:r>
            <a:r>
              <a:rPr lang="en-US" sz="2400" dirty="0" err="1">
                <a:solidFill>
                  <a:schemeClr val="tx1">
                    <a:lumMod val="85000"/>
                    <a:lumOff val="15000"/>
                  </a:schemeClr>
                </a:solidFill>
              </a:rPr>
              <a:t>masquage</a:t>
            </a:r>
            <a:r>
              <a:rPr lang="en-US" sz="2400" dirty="0">
                <a:solidFill>
                  <a:schemeClr val="tx1">
                    <a:lumMod val="85000"/>
                    <a:lumOff val="15000"/>
                  </a:schemeClr>
                </a:solidFill>
              </a:rPr>
              <a:t>), </a:t>
            </a:r>
            <a:r>
              <a:rPr lang="en-US" sz="2400" dirty="0" err="1">
                <a:solidFill>
                  <a:schemeClr val="tx1">
                    <a:lumMod val="85000"/>
                    <a:lumOff val="15000"/>
                  </a:schemeClr>
                </a:solidFill>
              </a:rPr>
              <a:t>réalisez</a:t>
            </a:r>
            <a:r>
              <a:rPr lang="en-US" sz="2400" dirty="0">
                <a:solidFill>
                  <a:schemeClr val="tx1">
                    <a:lumMod val="85000"/>
                    <a:lumOff val="15000"/>
                  </a:schemeClr>
                </a:solidFill>
              </a:rPr>
              <a:t>, </a:t>
            </a:r>
            <a:r>
              <a:rPr lang="en-US" sz="2400" dirty="0" err="1">
                <a:solidFill>
                  <a:schemeClr val="tx1">
                    <a:lumMod val="85000"/>
                    <a:lumOff val="15000"/>
                  </a:schemeClr>
                </a:solidFill>
              </a:rPr>
              <a:t>modelez</a:t>
            </a:r>
            <a:r>
              <a:rPr lang="en-US" sz="2400" dirty="0">
                <a:solidFill>
                  <a:schemeClr val="tx1">
                    <a:lumMod val="85000"/>
                    <a:lumOff val="15000"/>
                  </a:schemeClr>
                </a:solidFill>
              </a:rPr>
              <a:t> </a:t>
            </a:r>
            <a:r>
              <a:rPr lang="en-US" sz="2400" dirty="0" err="1">
                <a:solidFill>
                  <a:schemeClr val="tx1">
                    <a:lumMod val="85000"/>
                    <a:lumOff val="15000"/>
                  </a:schemeClr>
                </a:solidFill>
              </a:rPr>
              <a:t>votre</a:t>
            </a:r>
            <a:r>
              <a:rPr lang="en-US" sz="2400" dirty="0">
                <a:solidFill>
                  <a:schemeClr val="tx1">
                    <a:lumMod val="85000"/>
                    <a:lumOff val="15000"/>
                  </a:schemeClr>
                </a:solidFill>
              </a:rPr>
              <a:t> prototype mutant.</a:t>
            </a:r>
          </a:p>
          <a:p>
            <a:pPr marL="285750" indent="-228600" defTabSz="914400">
              <a:spcBef>
                <a:spcPts val="1000"/>
              </a:spcBef>
              <a:buClr>
                <a:schemeClr val="accent2"/>
              </a:buClr>
              <a:buFont typeface="Arial" panose="020B0604020202020204" pitchFamily="34" charset="0"/>
              <a:buChar char="•"/>
            </a:pPr>
            <a:r>
              <a:rPr lang="en-US" sz="2400" dirty="0" err="1">
                <a:solidFill>
                  <a:schemeClr val="tx1">
                    <a:lumMod val="85000"/>
                    <a:lumOff val="15000"/>
                  </a:schemeClr>
                </a:solidFill>
              </a:rPr>
              <a:t>Accompagnez</a:t>
            </a:r>
            <a:r>
              <a:rPr lang="en-US" sz="2400" dirty="0">
                <a:solidFill>
                  <a:schemeClr val="tx1">
                    <a:lumMod val="85000"/>
                    <a:lumOff val="15000"/>
                  </a:schemeClr>
                </a:solidFill>
              </a:rPr>
              <a:t>-le </a:t>
            </a:r>
            <a:r>
              <a:rPr lang="en-US" sz="2400" dirty="0" err="1">
                <a:solidFill>
                  <a:schemeClr val="tx1">
                    <a:lumMod val="85000"/>
                    <a:lumOff val="15000"/>
                  </a:schemeClr>
                </a:solidFill>
              </a:rPr>
              <a:t>d’une</a:t>
            </a:r>
            <a:r>
              <a:rPr lang="en-US" sz="2400" dirty="0">
                <a:solidFill>
                  <a:schemeClr val="tx1">
                    <a:lumMod val="85000"/>
                    <a:lumOff val="15000"/>
                  </a:schemeClr>
                </a:solidFill>
              </a:rPr>
              <a:t> fiche descriptive, type carte </a:t>
            </a:r>
            <a:r>
              <a:rPr lang="en-US" sz="2400" dirty="0" err="1">
                <a:solidFill>
                  <a:schemeClr val="tx1">
                    <a:lumMod val="85000"/>
                    <a:lumOff val="15000"/>
                  </a:schemeClr>
                </a:solidFill>
              </a:rPr>
              <a:t>d’identité</a:t>
            </a:r>
            <a:r>
              <a:rPr lang="en-US" sz="2400" dirty="0">
                <a:solidFill>
                  <a:schemeClr val="tx1">
                    <a:lumMod val="85000"/>
                    <a:lumOff val="15000"/>
                  </a:schemeClr>
                </a:solidFill>
              </a:rPr>
              <a:t> qui </a:t>
            </a:r>
            <a:r>
              <a:rPr lang="en-US" sz="2400" dirty="0" err="1">
                <a:solidFill>
                  <a:schemeClr val="tx1">
                    <a:lumMod val="85000"/>
                    <a:lumOff val="15000"/>
                  </a:schemeClr>
                </a:solidFill>
              </a:rPr>
              <a:t>explicite</a:t>
            </a:r>
            <a:r>
              <a:rPr lang="en-US" sz="2400" dirty="0">
                <a:solidFill>
                  <a:schemeClr val="tx1">
                    <a:lumMod val="85000"/>
                    <a:lumOff val="15000"/>
                  </a:schemeClr>
                </a:solidFill>
              </a:rPr>
              <a:t> </a:t>
            </a:r>
            <a:r>
              <a:rPr lang="en-US" sz="2400" dirty="0" err="1">
                <a:solidFill>
                  <a:schemeClr val="tx1">
                    <a:lumMod val="85000"/>
                    <a:lumOff val="15000"/>
                  </a:schemeClr>
                </a:solidFill>
              </a:rPr>
              <a:t>l’origine</a:t>
            </a:r>
            <a:r>
              <a:rPr lang="en-US" sz="2400" dirty="0">
                <a:solidFill>
                  <a:schemeClr val="tx1">
                    <a:lumMod val="85000"/>
                    <a:lumOff val="15000"/>
                  </a:schemeClr>
                </a:solidFill>
              </a:rPr>
              <a:t> / la cause de </a:t>
            </a:r>
            <a:r>
              <a:rPr lang="en-US" sz="2400" dirty="0" err="1">
                <a:solidFill>
                  <a:schemeClr val="tx1">
                    <a:lumMod val="85000"/>
                    <a:lumOff val="15000"/>
                  </a:schemeClr>
                </a:solidFill>
              </a:rPr>
              <a:t>sa</a:t>
            </a:r>
            <a:r>
              <a:rPr lang="en-US" sz="2400" dirty="0">
                <a:solidFill>
                  <a:schemeClr val="tx1">
                    <a:lumMod val="85000"/>
                    <a:lumOff val="15000"/>
                  </a:schemeClr>
                </a:solidFill>
              </a:rPr>
              <a:t> mutation. </a:t>
            </a:r>
          </a:p>
          <a:p>
            <a:pPr marL="285750" indent="-228600" defTabSz="914400">
              <a:spcBef>
                <a:spcPts val="1000"/>
              </a:spcBef>
              <a:buClr>
                <a:schemeClr val="accent2"/>
              </a:buClr>
              <a:buFont typeface="Arial" panose="020B0604020202020204" pitchFamily="34" charset="0"/>
              <a:buChar char="•"/>
            </a:pPr>
            <a:r>
              <a:rPr lang="en-US" sz="2400" dirty="0" err="1">
                <a:solidFill>
                  <a:schemeClr val="tx1">
                    <a:lumMod val="85000"/>
                    <a:lumOff val="15000"/>
                  </a:schemeClr>
                </a:solidFill>
              </a:rPr>
              <a:t>Exposez</a:t>
            </a:r>
            <a:r>
              <a:rPr lang="en-US" sz="2400" dirty="0">
                <a:solidFill>
                  <a:schemeClr val="tx1">
                    <a:lumMod val="85000"/>
                    <a:lumOff val="15000"/>
                  </a:schemeClr>
                </a:solidFill>
              </a:rPr>
              <a:t> </a:t>
            </a:r>
            <a:r>
              <a:rPr lang="en-US" sz="2400" dirty="0" err="1">
                <a:solidFill>
                  <a:schemeClr val="tx1">
                    <a:lumMod val="85000"/>
                    <a:lumOff val="15000"/>
                  </a:schemeClr>
                </a:solidFill>
              </a:rPr>
              <a:t>votre</a:t>
            </a:r>
            <a:r>
              <a:rPr lang="en-US" sz="2400" dirty="0">
                <a:solidFill>
                  <a:schemeClr val="tx1">
                    <a:lumMod val="85000"/>
                    <a:lumOff val="15000"/>
                  </a:schemeClr>
                </a:solidFill>
              </a:rPr>
              <a:t> mutant et son carton </a:t>
            </a:r>
            <a:r>
              <a:rPr lang="en-US" sz="2400" dirty="0" err="1">
                <a:solidFill>
                  <a:schemeClr val="tx1">
                    <a:lumMod val="85000"/>
                    <a:lumOff val="15000"/>
                  </a:schemeClr>
                </a:solidFill>
              </a:rPr>
              <a:t>descriptif</a:t>
            </a:r>
            <a:r>
              <a:rPr lang="en-US" sz="2400" dirty="0">
                <a:solidFill>
                  <a:schemeClr val="tx1">
                    <a:lumMod val="85000"/>
                    <a:lumOff val="15000"/>
                  </a:schemeClr>
                </a:solidFill>
              </a:rPr>
              <a:t> dans le cabinet des </a:t>
            </a:r>
            <a:r>
              <a:rPr lang="en-US" sz="2400" dirty="0" err="1">
                <a:solidFill>
                  <a:schemeClr val="tx1">
                    <a:lumMod val="85000"/>
                    <a:lumOff val="15000"/>
                  </a:schemeClr>
                </a:solidFill>
              </a:rPr>
              <a:t>curiosités</a:t>
            </a:r>
            <a:r>
              <a:rPr lang="en-US" sz="2400" dirty="0">
                <a:solidFill>
                  <a:schemeClr val="tx1">
                    <a:lumMod val="85000"/>
                    <a:lumOff val="15000"/>
                  </a:schemeClr>
                </a:solidFill>
              </a:rPr>
              <a:t> de la salle des photocopies</a:t>
            </a:r>
          </a:p>
          <a:p>
            <a:pPr marL="285750" indent="-228600" defTabSz="914400">
              <a:spcBef>
                <a:spcPts val="1000"/>
              </a:spcBef>
              <a:buClr>
                <a:schemeClr val="accent2"/>
              </a:buClr>
              <a:buFont typeface="Arial" panose="020B0604020202020204" pitchFamily="34" charset="0"/>
              <a:buChar char="•"/>
            </a:pPr>
            <a:endParaRPr lang="en-US" dirty="0">
              <a:solidFill>
                <a:schemeClr val="tx1">
                  <a:lumMod val="85000"/>
                  <a:lumOff val="15000"/>
                </a:schemeClr>
              </a:solidFill>
            </a:endParaRPr>
          </a:p>
        </p:txBody>
      </p:sp>
      <p:pic>
        <p:nvPicPr>
          <p:cNvPr id="5" name="Image 4" descr="Une image contenant texte, affiche, dessin humoristique, mammifère&#10;&#10;Description générée automatiquement">
            <a:extLst>
              <a:ext uri="{FF2B5EF4-FFF2-40B4-BE49-F238E27FC236}">
                <a16:creationId xmlns:a16="http://schemas.microsoft.com/office/drawing/2014/main" id="{D4E2EBDC-B51B-004B-811A-442CCFEA92CF}"/>
              </a:ext>
            </a:extLst>
          </p:cNvPr>
          <p:cNvPicPr>
            <a:picLocks noChangeAspect="1"/>
          </p:cNvPicPr>
          <p:nvPr/>
        </p:nvPicPr>
        <p:blipFill rotWithShape="1">
          <a:blip r:embed="rId2"/>
          <a:srcRect l="3084" r="928"/>
          <a:stretch/>
        </p:blipFill>
        <p:spPr>
          <a:xfrm>
            <a:off x="7534654" y="10"/>
            <a:ext cx="4657345" cy="6857990"/>
          </a:xfrm>
          <a:prstGeom prst="rect">
            <a:avLst/>
          </a:prstGeom>
        </p:spPr>
      </p:pic>
    </p:spTree>
    <p:extLst>
      <p:ext uri="{BB962C8B-B14F-4D97-AF65-F5344CB8AC3E}">
        <p14:creationId xmlns:p14="http://schemas.microsoft.com/office/powerpoint/2010/main" val="36837705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EC8205-5496-3C45-B8DA-FF8D737D597F}"/>
              </a:ext>
            </a:extLst>
          </p:cNvPr>
          <p:cNvSpPr>
            <a:spLocks noGrp="1"/>
          </p:cNvSpPr>
          <p:nvPr>
            <p:ph type="title"/>
          </p:nvPr>
        </p:nvSpPr>
        <p:spPr/>
        <p:txBody>
          <a:bodyPr/>
          <a:lstStyle/>
          <a:p>
            <a:r>
              <a:rPr lang="fr-FR" dirty="0"/>
              <a:t>MISE EN COMMUN</a:t>
            </a:r>
          </a:p>
        </p:txBody>
      </p:sp>
      <p:sp>
        <p:nvSpPr>
          <p:cNvPr id="3" name="ZoneTexte 2">
            <a:extLst>
              <a:ext uri="{FF2B5EF4-FFF2-40B4-BE49-F238E27FC236}">
                <a16:creationId xmlns:a16="http://schemas.microsoft.com/office/drawing/2014/main" id="{ED44E06D-B3CA-8D49-8854-6586D2939584}"/>
              </a:ext>
            </a:extLst>
          </p:cNvPr>
          <p:cNvSpPr txBox="1"/>
          <p:nvPr/>
        </p:nvSpPr>
        <p:spPr>
          <a:xfrm>
            <a:off x="2396359" y="2743200"/>
            <a:ext cx="7725103" cy="2554545"/>
          </a:xfrm>
          <a:prstGeom prst="rect">
            <a:avLst/>
          </a:prstGeom>
          <a:noFill/>
        </p:spPr>
        <p:txBody>
          <a:bodyPr wrap="square" rtlCol="0">
            <a:spAutoFit/>
          </a:bodyPr>
          <a:lstStyle/>
          <a:p>
            <a:pPr marL="285750" indent="-285750" algn="just">
              <a:buFontTx/>
              <a:buChar char="-"/>
            </a:pPr>
            <a:r>
              <a:rPr lang="fr-FR" sz="2000" dirty="0"/>
              <a:t>Individuellement, parcourez le cabinet des curiosités et découvrez les différents prototypes de mutants. </a:t>
            </a:r>
          </a:p>
          <a:p>
            <a:pPr algn="just"/>
            <a:endParaRPr lang="fr-FR" sz="2000" dirty="0"/>
          </a:p>
          <a:p>
            <a:pPr marL="285750" indent="-285750" algn="just">
              <a:buFontTx/>
              <a:buChar char="-"/>
            </a:pPr>
            <a:r>
              <a:rPr lang="fr-FR" sz="2000" dirty="0"/>
              <a:t>Collectivement, dressons la liste des différents points d’ancrage possibles en lien avec les 2 référentiels : FRALA et EPC : </a:t>
            </a:r>
          </a:p>
          <a:p>
            <a:pPr marL="742950" lvl="1" indent="-285750" algn="just">
              <a:buFont typeface="Wingdings" pitchFamily="2" charset="2"/>
              <a:buChar char="Ø"/>
            </a:pPr>
            <a:r>
              <a:rPr lang="fr-FR" sz="2000" dirty="0"/>
              <a:t>Quelles sont les compétences développées ? </a:t>
            </a:r>
          </a:p>
          <a:p>
            <a:pPr marL="742950" lvl="1" indent="-285750" algn="just">
              <a:buFont typeface="Wingdings" pitchFamily="2" charset="2"/>
              <a:buChar char="Ø"/>
            </a:pPr>
            <a:r>
              <a:rPr lang="fr-FR" sz="2000" dirty="0"/>
              <a:t>Quels contenus est-il possible d’aborder ? </a:t>
            </a:r>
          </a:p>
          <a:p>
            <a:pPr marL="742950" lvl="1" indent="-285750" algn="just">
              <a:buFont typeface="Wingdings" pitchFamily="2" charset="2"/>
              <a:buChar char="Ø"/>
            </a:pPr>
            <a:r>
              <a:rPr lang="fr-FR" sz="2000" dirty="0"/>
              <a:t>Quels prolongements envisager ? </a:t>
            </a:r>
          </a:p>
        </p:txBody>
      </p:sp>
    </p:spTree>
    <p:extLst>
      <p:ext uri="{BB962C8B-B14F-4D97-AF65-F5344CB8AC3E}">
        <p14:creationId xmlns:p14="http://schemas.microsoft.com/office/powerpoint/2010/main" val="4270029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70D2E7-1B2D-7140-B70B-1968A97A3439}"/>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vert="horz" lIns="182880" tIns="182880" rIns="182880" bIns="182880" rtlCol="0" anchor="ctr">
            <a:normAutofit/>
          </a:bodyPr>
          <a:lstStyle/>
          <a:p>
            <a:r>
              <a:rPr lang="en-US" sz="1900" kern="1200" cap="all" spc="200" baseline="0" dirty="0">
                <a:solidFill>
                  <a:srgbClr val="FFFFFF"/>
                </a:solidFill>
                <a:latin typeface="+mj-lt"/>
                <a:ea typeface="+mj-ea"/>
                <a:cs typeface="+mj-cs"/>
              </a:rPr>
              <a:t>ÉTAPE 2 : DÉFINITION</a:t>
            </a:r>
          </a:p>
        </p:txBody>
      </p:sp>
      <p:sp>
        <p:nvSpPr>
          <p:cNvPr id="3" name="Rectangle : coins arrondis 2">
            <a:extLst>
              <a:ext uri="{FF2B5EF4-FFF2-40B4-BE49-F238E27FC236}">
                <a16:creationId xmlns:a16="http://schemas.microsoft.com/office/drawing/2014/main" id="{8AAB590D-4CEB-E943-BADC-0231EFB3A846}"/>
              </a:ext>
            </a:extLst>
          </p:cNvPr>
          <p:cNvSpPr/>
          <p:nvPr/>
        </p:nvSpPr>
        <p:spPr>
          <a:xfrm>
            <a:off x="5610431" y="2039389"/>
            <a:ext cx="5320696" cy="2484120"/>
          </a:xfrm>
          <a:prstGeom prst="round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p>
            <a:pPr marL="285750" indent="-228600" defTabSz="914400">
              <a:spcBef>
                <a:spcPts val="1000"/>
              </a:spcBef>
              <a:buClr>
                <a:schemeClr val="accent2"/>
              </a:buClr>
              <a:buFont typeface="Arial" panose="020B0604020202020204" pitchFamily="34" charset="0"/>
              <a:buChar char="•"/>
            </a:pPr>
            <a:r>
              <a:rPr lang="en-US" dirty="0" err="1">
                <a:solidFill>
                  <a:schemeClr val="tx1">
                    <a:lumMod val="85000"/>
                    <a:lumOff val="15000"/>
                  </a:schemeClr>
                </a:solidFill>
              </a:rPr>
              <a:t>Individuellement</a:t>
            </a:r>
            <a:r>
              <a:rPr lang="en-US" dirty="0">
                <a:solidFill>
                  <a:schemeClr val="tx1">
                    <a:lumMod val="85000"/>
                    <a:lumOff val="15000"/>
                  </a:schemeClr>
                </a:solidFill>
              </a:rPr>
              <a:t>, </a:t>
            </a:r>
            <a:r>
              <a:rPr lang="en-US" dirty="0" err="1">
                <a:solidFill>
                  <a:schemeClr val="tx1">
                    <a:lumMod val="85000"/>
                    <a:lumOff val="15000"/>
                  </a:schemeClr>
                </a:solidFill>
              </a:rPr>
              <a:t>écrivez</a:t>
            </a:r>
            <a:r>
              <a:rPr lang="en-US" dirty="0">
                <a:solidFill>
                  <a:schemeClr val="tx1">
                    <a:lumMod val="85000"/>
                    <a:lumOff val="15000"/>
                  </a:schemeClr>
                </a:solidFill>
              </a:rPr>
              <a:t> les premiers mots qui </a:t>
            </a:r>
            <a:r>
              <a:rPr lang="en-US" dirty="0" err="1">
                <a:solidFill>
                  <a:schemeClr val="tx1">
                    <a:lumMod val="85000"/>
                    <a:lumOff val="15000"/>
                  </a:schemeClr>
                </a:solidFill>
              </a:rPr>
              <a:t>vous</a:t>
            </a:r>
            <a:r>
              <a:rPr lang="en-US" dirty="0">
                <a:solidFill>
                  <a:schemeClr val="tx1">
                    <a:lumMod val="85000"/>
                    <a:lumOff val="15000"/>
                  </a:schemeClr>
                </a:solidFill>
              </a:rPr>
              <a:t> </a:t>
            </a:r>
            <a:r>
              <a:rPr lang="en-US" dirty="0" err="1">
                <a:solidFill>
                  <a:schemeClr val="tx1">
                    <a:lumMod val="85000"/>
                    <a:lumOff val="15000"/>
                  </a:schemeClr>
                </a:solidFill>
              </a:rPr>
              <a:t>viennent</a:t>
            </a:r>
            <a:r>
              <a:rPr lang="en-US" dirty="0">
                <a:solidFill>
                  <a:schemeClr val="tx1">
                    <a:lumMod val="85000"/>
                    <a:lumOff val="15000"/>
                  </a:schemeClr>
                </a:solidFill>
              </a:rPr>
              <a:t> </a:t>
            </a:r>
            <a:r>
              <a:rPr lang="en-US" dirty="0" err="1">
                <a:solidFill>
                  <a:schemeClr val="tx1">
                    <a:lumMod val="85000"/>
                    <a:lumOff val="15000"/>
                  </a:schemeClr>
                </a:solidFill>
              </a:rPr>
              <a:t>à</a:t>
            </a:r>
            <a:r>
              <a:rPr lang="en-US" dirty="0">
                <a:solidFill>
                  <a:schemeClr val="tx1">
                    <a:lumMod val="85000"/>
                    <a:lumOff val="15000"/>
                  </a:schemeClr>
                </a:solidFill>
              </a:rPr>
              <a:t> </a:t>
            </a:r>
            <a:r>
              <a:rPr lang="en-US" dirty="0" err="1">
                <a:solidFill>
                  <a:schemeClr val="tx1">
                    <a:lumMod val="85000"/>
                    <a:lumOff val="15000"/>
                  </a:schemeClr>
                </a:solidFill>
              </a:rPr>
              <a:t>l’esprit</a:t>
            </a:r>
            <a:r>
              <a:rPr lang="en-US" dirty="0">
                <a:solidFill>
                  <a:schemeClr val="tx1">
                    <a:lumMod val="85000"/>
                    <a:lumOff val="15000"/>
                  </a:schemeClr>
                </a:solidFill>
              </a:rPr>
              <a:t> </a:t>
            </a:r>
            <a:r>
              <a:rPr lang="en-US" dirty="0" err="1">
                <a:solidFill>
                  <a:schemeClr val="tx1">
                    <a:lumMod val="85000"/>
                    <a:lumOff val="15000"/>
                  </a:schemeClr>
                </a:solidFill>
              </a:rPr>
              <a:t>lorsque</a:t>
            </a:r>
            <a:r>
              <a:rPr lang="en-US" dirty="0">
                <a:solidFill>
                  <a:schemeClr val="tx1">
                    <a:lumMod val="85000"/>
                    <a:lumOff val="15000"/>
                  </a:schemeClr>
                </a:solidFill>
              </a:rPr>
              <a:t> </a:t>
            </a:r>
            <a:r>
              <a:rPr lang="en-US" dirty="0" err="1">
                <a:solidFill>
                  <a:schemeClr val="tx1">
                    <a:lumMod val="85000"/>
                    <a:lumOff val="15000"/>
                  </a:schemeClr>
                </a:solidFill>
              </a:rPr>
              <a:t>vous</a:t>
            </a:r>
            <a:r>
              <a:rPr lang="en-US" dirty="0">
                <a:solidFill>
                  <a:schemeClr val="tx1">
                    <a:lumMod val="85000"/>
                    <a:lumOff val="15000"/>
                  </a:schemeClr>
                </a:solidFill>
              </a:rPr>
              <a:t> </a:t>
            </a:r>
            <a:r>
              <a:rPr lang="en-US" dirty="0" err="1">
                <a:solidFill>
                  <a:schemeClr val="tx1">
                    <a:lumMod val="85000"/>
                    <a:lumOff val="15000"/>
                  </a:schemeClr>
                </a:solidFill>
              </a:rPr>
              <a:t>pensez</a:t>
            </a:r>
            <a:r>
              <a:rPr lang="en-US" dirty="0">
                <a:solidFill>
                  <a:schemeClr val="tx1">
                    <a:lumMod val="85000"/>
                    <a:lumOff val="15000"/>
                  </a:schemeClr>
                </a:solidFill>
              </a:rPr>
              <a:t> </a:t>
            </a:r>
            <a:r>
              <a:rPr lang="en-US" dirty="0" err="1">
                <a:solidFill>
                  <a:schemeClr val="tx1">
                    <a:lumMod val="85000"/>
                    <a:lumOff val="15000"/>
                  </a:schemeClr>
                </a:solidFill>
              </a:rPr>
              <a:t>à</a:t>
            </a:r>
            <a:r>
              <a:rPr lang="en-US" dirty="0">
                <a:solidFill>
                  <a:schemeClr val="tx1">
                    <a:lumMod val="85000"/>
                    <a:lumOff val="15000"/>
                  </a:schemeClr>
                </a:solidFill>
              </a:rPr>
              <a:t> un(e) mutant(e).</a:t>
            </a:r>
          </a:p>
          <a:p>
            <a:pPr marL="285750" indent="-228600" defTabSz="914400">
              <a:spcBef>
                <a:spcPts val="1000"/>
              </a:spcBef>
              <a:buClr>
                <a:schemeClr val="accent2"/>
              </a:buClr>
              <a:buFont typeface="Arial" panose="020B0604020202020204" pitchFamily="34" charset="0"/>
              <a:buChar char="•"/>
            </a:pPr>
            <a:r>
              <a:rPr lang="en-US" dirty="0">
                <a:solidFill>
                  <a:schemeClr val="tx1">
                    <a:lumMod val="85000"/>
                    <a:lumOff val="15000"/>
                  </a:schemeClr>
                </a:solidFill>
                <a:effectLst/>
              </a:rPr>
              <a:t>Par </a:t>
            </a:r>
            <a:r>
              <a:rPr lang="en-US" dirty="0" err="1">
                <a:solidFill>
                  <a:schemeClr val="tx1">
                    <a:lumMod val="85000"/>
                    <a:lumOff val="15000"/>
                  </a:schemeClr>
                </a:solidFill>
                <a:effectLst/>
              </a:rPr>
              <a:t>groupe</a:t>
            </a:r>
            <a:r>
              <a:rPr lang="en-US" dirty="0">
                <a:solidFill>
                  <a:schemeClr val="tx1">
                    <a:lumMod val="85000"/>
                    <a:lumOff val="15000"/>
                  </a:schemeClr>
                </a:solidFill>
                <a:effectLst/>
              </a:rPr>
              <a:t> de deux, </a:t>
            </a:r>
            <a:r>
              <a:rPr lang="en-US" dirty="0" err="1">
                <a:solidFill>
                  <a:schemeClr val="tx1">
                    <a:lumMod val="85000"/>
                    <a:lumOff val="15000"/>
                  </a:schemeClr>
                </a:solidFill>
                <a:effectLst/>
              </a:rPr>
              <a:t>proposez</a:t>
            </a:r>
            <a:r>
              <a:rPr lang="en-US" dirty="0">
                <a:solidFill>
                  <a:schemeClr val="tx1">
                    <a:lumMod val="85000"/>
                    <a:lumOff val="15000"/>
                  </a:schemeClr>
                </a:solidFill>
                <a:effectLst/>
              </a:rPr>
              <a:t> </a:t>
            </a:r>
            <a:r>
              <a:rPr lang="en-US" dirty="0" err="1">
                <a:solidFill>
                  <a:schemeClr val="tx1">
                    <a:lumMod val="85000"/>
                    <a:lumOff val="15000"/>
                  </a:schemeClr>
                </a:solidFill>
                <a:effectLst/>
              </a:rPr>
              <a:t>une</a:t>
            </a:r>
            <a:r>
              <a:rPr lang="en-US" dirty="0">
                <a:solidFill>
                  <a:schemeClr val="tx1">
                    <a:lumMod val="85000"/>
                    <a:lumOff val="15000"/>
                  </a:schemeClr>
                </a:solidFill>
                <a:effectLst/>
              </a:rPr>
              <a:t> definition de </a:t>
            </a:r>
            <a:r>
              <a:rPr lang="en-US" dirty="0" err="1">
                <a:solidFill>
                  <a:schemeClr val="tx1">
                    <a:lumMod val="85000"/>
                    <a:lumOff val="15000"/>
                  </a:schemeClr>
                </a:solidFill>
                <a:effectLst/>
              </a:rPr>
              <a:t>ce</a:t>
            </a:r>
            <a:r>
              <a:rPr lang="en-US" dirty="0">
                <a:solidFill>
                  <a:schemeClr val="tx1">
                    <a:lumMod val="85000"/>
                    <a:lumOff val="15000"/>
                  </a:schemeClr>
                </a:solidFill>
                <a:effectLst/>
              </a:rPr>
              <a:t> </a:t>
            </a:r>
            <a:r>
              <a:rPr lang="en-US" dirty="0" err="1">
                <a:solidFill>
                  <a:schemeClr val="tx1">
                    <a:lumMod val="85000"/>
                    <a:lumOff val="15000"/>
                  </a:schemeClr>
                </a:solidFill>
                <a:effectLst/>
              </a:rPr>
              <a:t>qu’est</a:t>
            </a:r>
            <a:r>
              <a:rPr lang="en-US" dirty="0">
                <a:solidFill>
                  <a:schemeClr val="tx1">
                    <a:lumMod val="85000"/>
                    <a:lumOff val="15000"/>
                  </a:schemeClr>
                </a:solidFill>
                <a:effectLst/>
              </a:rPr>
              <a:t> un(e) mutant(e) . </a:t>
            </a:r>
            <a:endParaRPr lang="en-US" dirty="0">
              <a:solidFill>
                <a:schemeClr val="tx1">
                  <a:lumMod val="85000"/>
                  <a:lumOff val="15000"/>
                </a:schemeClr>
              </a:solidFill>
            </a:endParaRPr>
          </a:p>
        </p:txBody>
      </p:sp>
    </p:spTree>
    <p:extLst>
      <p:ext uri="{BB962C8B-B14F-4D97-AF65-F5344CB8AC3E}">
        <p14:creationId xmlns:p14="http://schemas.microsoft.com/office/powerpoint/2010/main" val="2464249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nombre&#10;&#10;Description générée automatiquement">
            <a:extLst>
              <a:ext uri="{FF2B5EF4-FFF2-40B4-BE49-F238E27FC236}">
                <a16:creationId xmlns:a16="http://schemas.microsoft.com/office/drawing/2014/main" id="{DD58B435-7860-6440-983E-BBD5A32E6175}"/>
              </a:ext>
            </a:extLst>
          </p:cNvPr>
          <p:cNvPicPr>
            <a:picLocks noChangeAspect="1"/>
          </p:cNvPicPr>
          <p:nvPr/>
        </p:nvPicPr>
        <p:blipFill>
          <a:blip r:embed="rId2"/>
          <a:stretch>
            <a:fillRect/>
          </a:stretch>
        </p:blipFill>
        <p:spPr>
          <a:xfrm>
            <a:off x="204932" y="0"/>
            <a:ext cx="11432886" cy="5550660"/>
          </a:xfrm>
          <a:prstGeom prst="rect">
            <a:avLst/>
          </a:prstGeom>
        </p:spPr>
      </p:pic>
      <p:pic>
        <p:nvPicPr>
          <p:cNvPr id="5" name="Image 4" descr="Une image contenant texte, Police, capture d’écran, ligne&#10;&#10;Description générée automatiquement">
            <a:extLst>
              <a:ext uri="{FF2B5EF4-FFF2-40B4-BE49-F238E27FC236}">
                <a16:creationId xmlns:a16="http://schemas.microsoft.com/office/drawing/2014/main" id="{080AFB41-1FBA-B64C-AA15-F6D78E397F3B}"/>
              </a:ext>
            </a:extLst>
          </p:cNvPr>
          <p:cNvPicPr>
            <a:picLocks noChangeAspect="1"/>
          </p:cNvPicPr>
          <p:nvPr/>
        </p:nvPicPr>
        <p:blipFill>
          <a:blip r:embed="rId3"/>
          <a:stretch>
            <a:fillRect/>
          </a:stretch>
        </p:blipFill>
        <p:spPr>
          <a:xfrm>
            <a:off x="1724891" y="5697589"/>
            <a:ext cx="7848600" cy="1160411"/>
          </a:xfrm>
          <a:prstGeom prst="rect">
            <a:avLst/>
          </a:prstGeom>
        </p:spPr>
      </p:pic>
    </p:spTree>
    <p:extLst>
      <p:ext uri="{BB962C8B-B14F-4D97-AF65-F5344CB8AC3E}">
        <p14:creationId xmlns:p14="http://schemas.microsoft.com/office/powerpoint/2010/main" val="1011022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diagramme, graphisme&#10;&#10;Description générée automatiquement">
            <a:extLst>
              <a:ext uri="{FF2B5EF4-FFF2-40B4-BE49-F238E27FC236}">
                <a16:creationId xmlns:a16="http://schemas.microsoft.com/office/drawing/2014/main" id="{CDD270C6-A9F4-624C-8352-EA8EF780E3C6}"/>
              </a:ext>
            </a:extLst>
          </p:cNvPr>
          <p:cNvPicPr>
            <a:picLocks noChangeAspect="1"/>
          </p:cNvPicPr>
          <p:nvPr/>
        </p:nvPicPr>
        <p:blipFill>
          <a:blip r:embed="rId2"/>
          <a:stretch>
            <a:fillRect/>
          </a:stretch>
        </p:blipFill>
        <p:spPr>
          <a:xfrm>
            <a:off x="1615786" y="138759"/>
            <a:ext cx="8960428" cy="4958470"/>
          </a:xfrm>
          <a:prstGeom prst="rect">
            <a:avLst/>
          </a:prstGeom>
        </p:spPr>
      </p:pic>
      <p:pic>
        <p:nvPicPr>
          <p:cNvPr id="5" name="Image 4" descr="Une image contenant texte, Police, ligne, capture d’écran&#10;&#10;Description générée automatiquement">
            <a:extLst>
              <a:ext uri="{FF2B5EF4-FFF2-40B4-BE49-F238E27FC236}">
                <a16:creationId xmlns:a16="http://schemas.microsoft.com/office/drawing/2014/main" id="{BBA27959-9135-1846-B22B-1D33F6A35B11}"/>
              </a:ext>
            </a:extLst>
          </p:cNvPr>
          <p:cNvPicPr>
            <a:picLocks noChangeAspect="1"/>
          </p:cNvPicPr>
          <p:nvPr/>
        </p:nvPicPr>
        <p:blipFill>
          <a:blip r:embed="rId3"/>
          <a:stretch>
            <a:fillRect/>
          </a:stretch>
        </p:blipFill>
        <p:spPr>
          <a:xfrm>
            <a:off x="931429" y="5032439"/>
            <a:ext cx="10329142" cy="1825561"/>
          </a:xfrm>
          <a:prstGeom prst="rect">
            <a:avLst/>
          </a:prstGeom>
        </p:spPr>
      </p:pic>
    </p:spTree>
    <p:extLst>
      <p:ext uri="{BB962C8B-B14F-4D97-AF65-F5344CB8AC3E}">
        <p14:creationId xmlns:p14="http://schemas.microsoft.com/office/powerpoint/2010/main" val="1288254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70D2E7-1B2D-7140-B70B-1968A97A3439}"/>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vert="horz" lIns="182880" tIns="182880" rIns="182880" bIns="182880" rtlCol="0" anchor="ctr">
            <a:normAutofit/>
          </a:bodyPr>
          <a:lstStyle/>
          <a:p>
            <a:r>
              <a:rPr lang="en-US" sz="1900" kern="1200" cap="all" spc="200" baseline="0" dirty="0">
                <a:solidFill>
                  <a:srgbClr val="FFFFFF"/>
                </a:solidFill>
                <a:latin typeface="+mj-lt"/>
                <a:ea typeface="+mj-ea"/>
                <a:cs typeface="+mj-cs"/>
              </a:rPr>
              <a:t>ÉTAPE </a:t>
            </a:r>
            <a:r>
              <a:rPr lang="en-US" sz="1900" dirty="0">
                <a:solidFill>
                  <a:srgbClr val="FFFFFF"/>
                </a:solidFill>
              </a:rPr>
              <a:t>3</a:t>
            </a:r>
            <a:r>
              <a:rPr lang="en-US" sz="1900" kern="1200" cap="all" spc="200" baseline="0" dirty="0">
                <a:solidFill>
                  <a:srgbClr val="FFFFFF"/>
                </a:solidFill>
                <a:latin typeface="+mj-lt"/>
                <a:ea typeface="+mj-ea"/>
                <a:cs typeface="+mj-cs"/>
              </a:rPr>
              <a:t> : LES MUTANTS CÉLÈBRES</a:t>
            </a:r>
          </a:p>
        </p:txBody>
      </p:sp>
      <p:sp>
        <p:nvSpPr>
          <p:cNvPr id="3" name="Rectangle : coins arrondis 2">
            <a:extLst>
              <a:ext uri="{FF2B5EF4-FFF2-40B4-BE49-F238E27FC236}">
                <a16:creationId xmlns:a16="http://schemas.microsoft.com/office/drawing/2014/main" id="{8AAB590D-4CEB-E943-BADC-0231EFB3A846}"/>
              </a:ext>
            </a:extLst>
          </p:cNvPr>
          <p:cNvSpPr/>
          <p:nvPr/>
        </p:nvSpPr>
        <p:spPr>
          <a:xfrm>
            <a:off x="5188473" y="1803861"/>
            <a:ext cx="6110515" cy="3031375"/>
          </a:xfrm>
          <a:prstGeom prst="round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p>
            <a:pPr marL="285750" indent="-228600" defTabSz="914400">
              <a:spcBef>
                <a:spcPts val="1000"/>
              </a:spcBef>
              <a:buClr>
                <a:schemeClr val="accent2"/>
              </a:buClr>
              <a:buFont typeface="Arial" panose="020B0604020202020204" pitchFamily="34" charset="0"/>
              <a:buChar char="•"/>
            </a:pPr>
            <a:r>
              <a:rPr lang="en-US" dirty="0" err="1">
                <a:solidFill>
                  <a:schemeClr val="tx1">
                    <a:lumMod val="85000"/>
                    <a:lumOff val="15000"/>
                  </a:schemeClr>
                </a:solidFill>
              </a:rPr>
              <a:t>Observez</a:t>
            </a:r>
            <a:r>
              <a:rPr lang="en-US" dirty="0">
                <a:solidFill>
                  <a:schemeClr val="tx1">
                    <a:lumMod val="85000"/>
                    <a:lumOff val="15000"/>
                  </a:schemeClr>
                </a:solidFill>
              </a:rPr>
              <a:t> les propositions </a:t>
            </a:r>
            <a:r>
              <a:rPr lang="en-US" dirty="0" err="1">
                <a:solidFill>
                  <a:schemeClr val="tx1">
                    <a:lumMod val="85000"/>
                    <a:lumOff val="15000"/>
                  </a:schemeClr>
                </a:solidFill>
              </a:rPr>
              <a:t>suivantes</a:t>
            </a:r>
            <a:r>
              <a:rPr lang="en-US" dirty="0">
                <a:solidFill>
                  <a:schemeClr val="tx1">
                    <a:lumMod val="85000"/>
                    <a:lumOff val="15000"/>
                  </a:schemeClr>
                </a:solidFill>
              </a:rPr>
              <a:t>, issues de la culture </a:t>
            </a:r>
            <a:r>
              <a:rPr lang="en-US" dirty="0" err="1">
                <a:solidFill>
                  <a:schemeClr val="tx1">
                    <a:lumMod val="85000"/>
                    <a:lumOff val="15000"/>
                  </a:schemeClr>
                </a:solidFill>
              </a:rPr>
              <a:t>populaire</a:t>
            </a:r>
            <a:r>
              <a:rPr lang="en-US" dirty="0">
                <a:solidFill>
                  <a:schemeClr val="tx1">
                    <a:lumMod val="85000"/>
                    <a:lumOff val="15000"/>
                  </a:schemeClr>
                </a:solidFill>
              </a:rPr>
              <a:t>. </a:t>
            </a:r>
            <a:br>
              <a:rPr lang="en-US" dirty="0">
                <a:solidFill>
                  <a:schemeClr val="tx1">
                    <a:lumMod val="85000"/>
                    <a:lumOff val="15000"/>
                  </a:schemeClr>
                </a:solidFill>
              </a:rPr>
            </a:br>
            <a:endParaRPr lang="en-US" dirty="0">
              <a:solidFill>
                <a:schemeClr val="tx1">
                  <a:lumMod val="85000"/>
                  <a:lumOff val="15000"/>
                </a:schemeClr>
              </a:solidFill>
            </a:endParaRPr>
          </a:p>
          <a:p>
            <a:pPr marL="285750" indent="-228600" defTabSz="914400">
              <a:spcBef>
                <a:spcPts val="1000"/>
              </a:spcBef>
              <a:buClr>
                <a:schemeClr val="accent2"/>
              </a:buClr>
              <a:buFont typeface="Arial" panose="020B0604020202020204" pitchFamily="34" charset="0"/>
              <a:buChar char="•"/>
            </a:pPr>
            <a:r>
              <a:rPr lang="en-US" dirty="0">
                <a:solidFill>
                  <a:schemeClr val="tx1">
                    <a:lumMod val="85000"/>
                    <a:lumOff val="15000"/>
                  </a:schemeClr>
                </a:solidFill>
              </a:rPr>
              <a:t>Pour </a:t>
            </a:r>
            <a:r>
              <a:rPr lang="en-US" dirty="0" err="1">
                <a:solidFill>
                  <a:schemeClr val="tx1">
                    <a:lumMod val="85000"/>
                    <a:lumOff val="15000"/>
                  </a:schemeClr>
                </a:solidFill>
              </a:rPr>
              <a:t>chacune</a:t>
            </a:r>
            <a:r>
              <a:rPr lang="en-US" dirty="0">
                <a:solidFill>
                  <a:schemeClr val="tx1">
                    <a:lumMod val="85000"/>
                    <a:lumOff val="15000"/>
                  </a:schemeClr>
                </a:solidFill>
              </a:rPr>
              <a:t> </a:t>
            </a:r>
            <a:r>
              <a:rPr lang="en-US" dirty="0" err="1">
                <a:solidFill>
                  <a:schemeClr val="tx1">
                    <a:lumMod val="85000"/>
                    <a:lumOff val="15000"/>
                  </a:schemeClr>
                </a:solidFill>
              </a:rPr>
              <a:t>d’elles</a:t>
            </a:r>
            <a:r>
              <a:rPr lang="en-US" dirty="0">
                <a:solidFill>
                  <a:schemeClr val="tx1">
                    <a:lumMod val="85000"/>
                    <a:lumOff val="15000"/>
                  </a:schemeClr>
                </a:solidFill>
              </a:rPr>
              <a:t>, </a:t>
            </a:r>
            <a:r>
              <a:rPr lang="en-US" dirty="0" err="1">
                <a:solidFill>
                  <a:schemeClr val="tx1">
                    <a:lumMod val="85000"/>
                    <a:lumOff val="15000"/>
                  </a:schemeClr>
                </a:solidFill>
              </a:rPr>
              <a:t>précisez</a:t>
            </a:r>
            <a:r>
              <a:rPr lang="en-US" dirty="0">
                <a:solidFill>
                  <a:schemeClr val="tx1">
                    <a:lumMod val="85000"/>
                    <a:lumOff val="15000"/>
                  </a:schemeClr>
                </a:solidFill>
              </a:rPr>
              <a:t> : </a:t>
            </a:r>
            <a:br>
              <a:rPr lang="en-US" dirty="0">
                <a:solidFill>
                  <a:schemeClr val="tx1">
                    <a:lumMod val="85000"/>
                    <a:lumOff val="15000"/>
                  </a:schemeClr>
                </a:solidFill>
              </a:rPr>
            </a:br>
            <a:r>
              <a:rPr lang="en-US" dirty="0">
                <a:solidFill>
                  <a:schemeClr val="tx1">
                    <a:lumMod val="85000"/>
                    <a:lumOff val="15000"/>
                  </a:schemeClr>
                </a:solidFill>
              </a:rPr>
              <a:t>	A) Quelle </a:t>
            </a:r>
            <a:r>
              <a:rPr lang="en-US" dirty="0" err="1">
                <a:solidFill>
                  <a:schemeClr val="tx1">
                    <a:lumMod val="85000"/>
                    <a:lumOff val="15000"/>
                  </a:schemeClr>
                </a:solidFill>
              </a:rPr>
              <a:t>est</a:t>
            </a:r>
            <a:r>
              <a:rPr lang="en-US" dirty="0">
                <a:solidFill>
                  <a:schemeClr val="tx1">
                    <a:lumMod val="85000"/>
                    <a:lumOff val="15000"/>
                  </a:schemeClr>
                </a:solidFill>
              </a:rPr>
              <a:t> </a:t>
            </a:r>
            <a:r>
              <a:rPr lang="en-US" dirty="0" err="1">
                <a:solidFill>
                  <a:schemeClr val="tx1">
                    <a:lumMod val="85000"/>
                    <a:lumOff val="15000"/>
                  </a:schemeClr>
                </a:solidFill>
              </a:rPr>
              <a:t>l’apparence</a:t>
            </a:r>
            <a:r>
              <a:rPr lang="en-US" dirty="0">
                <a:solidFill>
                  <a:schemeClr val="tx1">
                    <a:lumMod val="85000"/>
                    <a:lumOff val="15000"/>
                  </a:schemeClr>
                </a:solidFill>
              </a:rPr>
              <a:t> du mutant</a:t>
            </a:r>
            <a:br>
              <a:rPr lang="en-US" dirty="0">
                <a:solidFill>
                  <a:schemeClr val="tx1">
                    <a:lumMod val="85000"/>
                    <a:lumOff val="15000"/>
                  </a:schemeClr>
                </a:solidFill>
              </a:rPr>
            </a:br>
            <a:r>
              <a:rPr lang="en-US" dirty="0">
                <a:solidFill>
                  <a:schemeClr val="tx1">
                    <a:lumMod val="85000"/>
                    <a:lumOff val="15000"/>
                  </a:schemeClr>
                </a:solidFill>
              </a:rPr>
              <a:t>	B) Quelle </a:t>
            </a:r>
            <a:r>
              <a:rPr lang="en-US" dirty="0" err="1">
                <a:solidFill>
                  <a:schemeClr val="tx1">
                    <a:lumMod val="85000"/>
                    <a:lumOff val="15000"/>
                  </a:schemeClr>
                </a:solidFill>
              </a:rPr>
              <a:t>est</a:t>
            </a:r>
            <a:r>
              <a:rPr lang="en-US" dirty="0">
                <a:solidFill>
                  <a:schemeClr val="tx1">
                    <a:lumMod val="85000"/>
                    <a:lumOff val="15000"/>
                  </a:schemeClr>
                </a:solidFill>
              </a:rPr>
              <a:t> la cause de </a:t>
            </a:r>
            <a:r>
              <a:rPr lang="en-US" dirty="0" err="1">
                <a:solidFill>
                  <a:schemeClr val="tx1">
                    <a:lumMod val="85000"/>
                    <a:lumOff val="15000"/>
                  </a:schemeClr>
                </a:solidFill>
              </a:rPr>
              <a:t>sa</a:t>
            </a:r>
            <a:r>
              <a:rPr lang="en-US" dirty="0">
                <a:solidFill>
                  <a:schemeClr val="tx1">
                    <a:lumMod val="85000"/>
                    <a:lumOff val="15000"/>
                  </a:schemeClr>
                </a:solidFill>
              </a:rPr>
              <a:t> mutation</a:t>
            </a:r>
            <a:br>
              <a:rPr lang="en-US" dirty="0">
                <a:solidFill>
                  <a:schemeClr val="tx1">
                    <a:lumMod val="85000"/>
                    <a:lumOff val="15000"/>
                  </a:schemeClr>
                </a:solidFill>
              </a:rPr>
            </a:br>
            <a:r>
              <a:rPr lang="en-US" dirty="0">
                <a:solidFill>
                  <a:schemeClr val="tx1">
                    <a:lumMod val="85000"/>
                    <a:lumOff val="15000"/>
                  </a:schemeClr>
                </a:solidFill>
              </a:rPr>
              <a:t>	C) </a:t>
            </a:r>
            <a:r>
              <a:rPr lang="en-US" dirty="0" err="1">
                <a:solidFill>
                  <a:schemeClr val="tx1">
                    <a:lumMod val="85000"/>
                    <a:lumOff val="15000"/>
                  </a:schemeClr>
                </a:solidFill>
              </a:rPr>
              <a:t>Quel</a:t>
            </a:r>
            <a:r>
              <a:rPr lang="en-US" dirty="0">
                <a:solidFill>
                  <a:schemeClr val="tx1">
                    <a:lumMod val="85000"/>
                    <a:lumOff val="15000"/>
                  </a:schemeClr>
                </a:solidFill>
              </a:rPr>
              <a:t> </a:t>
            </a:r>
            <a:r>
              <a:rPr lang="en-US" dirty="0" err="1">
                <a:solidFill>
                  <a:schemeClr val="tx1">
                    <a:lumMod val="85000"/>
                    <a:lumOff val="15000"/>
                  </a:schemeClr>
                </a:solidFill>
              </a:rPr>
              <a:t>est</a:t>
            </a:r>
            <a:r>
              <a:rPr lang="en-US" dirty="0">
                <a:solidFill>
                  <a:schemeClr val="tx1">
                    <a:lumMod val="85000"/>
                    <a:lumOff val="15000"/>
                  </a:schemeClr>
                </a:solidFill>
              </a:rPr>
              <a:t> le nom de </a:t>
            </a:r>
            <a:r>
              <a:rPr lang="en-US" dirty="0" err="1">
                <a:solidFill>
                  <a:schemeClr val="tx1">
                    <a:lumMod val="85000"/>
                    <a:lumOff val="15000"/>
                  </a:schemeClr>
                </a:solidFill>
              </a:rPr>
              <a:t>ce</a:t>
            </a:r>
            <a:r>
              <a:rPr lang="en-US" dirty="0">
                <a:solidFill>
                  <a:schemeClr val="tx1">
                    <a:lumMod val="85000"/>
                    <a:lumOff val="15000"/>
                  </a:schemeClr>
                </a:solidFill>
              </a:rPr>
              <a:t> mutant, </a:t>
            </a:r>
            <a:r>
              <a:rPr lang="en-US" dirty="0" err="1">
                <a:solidFill>
                  <a:schemeClr val="tx1">
                    <a:lumMod val="85000"/>
                    <a:lumOff val="15000"/>
                  </a:schemeClr>
                </a:solidFill>
              </a:rPr>
              <a:t>ses</a:t>
            </a:r>
            <a:r>
              <a:rPr lang="en-US" dirty="0">
                <a:solidFill>
                  <a:schemeClr val="tx1">
                    <a:lumMod val="85000"/>
                    <a:lumOff val="15000"/>
                  </a:schemeClr>
                </a:solidFill>
              </a:rPr>
              <a:t> </a:t>
            </a:r>
            <a:r>
              <a:rPr lang="en-US" dirty="0" err="1">
                <a:solidFill>
                  <a:schemeClr val="tx1">
                    <a:lumMod val="85000"/>
                    <a:lumOff val="15000"/>
                  </a:schemeClr>
                </a:solidFill>
              </a:rPr>
              <a:t>spécificités</a:t>
            </a:r>
            <a:r>
              <a:rPr lang="en-US" dirty="0">
                <a:solidFill>
                  <a:schemeClr val="tx1">
                    <a:lumMod val="85000"/>
                    <a:lumOff val="15000"/>
                  </a:schemeClr>
                </a:solidFill>
              </a:rPr>
              <a:t>.</a:t>
            </a:r>
          </a:p>
        </p:txBody>
      </p:sp>
    </p:spTree>
    <p:extLst>
      <p:ext uri="{BB962C8B-B14F-4D97-AF65-F5344CB8AC3E}">
        <p14:creationId xmlns:p14="http://schemas.microsoft.com/office/powerpoint/2010/main" val="424101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dessin humoristique, Animation, Dessin animé, clipart&#10;&#10;Description générée automatiquement">
            <a:extLst>
              <a:ext uri="{FF2B5EF4-FFF2-40B4-BE49-F238E27FC236}">
                <a16:creationId xmlns:a16="http://schemas.microsoft.com/office/drawing/2014/main" id="{5BDA511C-1267-BD40-B7B9-2F30D84FE036}"/>
              </a:ext>
            </a:extLst>
          </p:cNvPr>
          <p:cNvPicPr>
            <a:picLocks noChangeAspect="1"/>
          </p:cNvPicPr>
          <p:nvPr/>
        </p:nvPicPr>
        <p:blipFill>
          <a:blip r:embed="rId2"/>
          <a:stretch>
            <a:fillRect/>
          </a:stretch>
        </p:blipFill>
        <p:spPr>
          <a:xfrm>
            <a:off x="2348345" y="-56319"/>
            <a:ext cx="7585363" cy="7054387"/>
          </a:xfrm>
          <a:prstGeom prst="rect">
            <a:avLst/>
          </a:prstGeom>
        </p:spPr>
      </p:pic>
    </p:spTree>
    <p:extLst>
      <p:ext uri="{BB962C8B-B14F-4D97-AF65-F5344CB8AC3E}">
        <p14:creationId xmlns:p14="http://schemas.microsoft.com/office/powerpoint/2010/main" val="3486673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Image 2" descr="Une image contenant saut, capture d’écran, dessin humoristique, personne&#10;&#10;Description générée automatiquement">
            <a:extLst>
              <a:ext uri="{FF2B5EF4-FFF2-40B4-BE49-F238E27FC236}">
                <a16:creationId xmlns:a16="http://schemas.microsoft.com/office/drawing/2014/main" id="{84A266E5-B5C6-5642-AC13-C8F442BCFEFF}"/>
              </a:ext>
            </a:extLst>
          </p:cNvPr>
          <p:cNvPicPr>
            <a:picLocks noChangeAspect="1"/>
          </p:cNvPicPr>
          <p:nvPr/>
        </p:nvPicPr>
        <p:blipFill rotWithShape="1">
          <a:blip r:embed="rId2"/>
          <a:srcRect b="881"/>
          <a:stretch/>
        </p:blipFill>
        <p:spPr>
          <a:xfrm>
            <a:off x="20" y="10"/>
            <a:ext cx="12191980" cy="6857990"/>
          </a:xfrm>
          <a:prstGeom prst="rect">
            <a:avLst/>
          </a:prstGeom>
        </p:spPr>
      </p:pic>
    </p:spTree>
    <p:extLst>
      <p:ext uri="{BB962C8B-B14F-4D97-AF65-F5344CB8AC3E}">
        <p14:creationId xmlns:p14="http://schemas.microsoft.com/office/powerpoint/2010/main" val="2958683569"/>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olis">
  <a:themeElements>
    <a:clrScheme name="Colis">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Colis">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lis">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Intégral">
  <a:themeElements>
    <a:clrScheme name="Inté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é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docProps/app.xml><?xml version="1.0" encoding="utf-8"?>
<Properties xmlns="http://schemas.openxmlformats.org/officeDocument/2006/extended-properties" xmlns:vt="http://schemas.openxmlformats.org/officeDocument/2006/docPropsVTypes">
  <TotalTime>6</TotalTime>
  <Words>684</Words>
  <Application>Microsoft Macintosh PowerPoint</Application>
  <PresentationFormat>Grand écran</PresentationFormat>
  <Paragraphs>62</Paragraphs>
  <Slides>36</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36</vt:i4>
      </vt:variant>
    </vt:vector>
  </HeadingPairs>
  <TitlesOfParts>
    <vt:vector size="45" baseType="lpstr">
      <vt:lpstr>Arial</vt:lpstr>
      <vt:lpstr>Gill Sans MT</vt:lpstr>
      <vt:lpstr>GillSansMT</vt:lpstr>
      <vt:lpstr>Tw Cen MT</vt:lpstr>
      <vt:lpstr>Tw Cen MT Condensed</vt:lpstr>
      <vt:lpstr>Wingdings</vt:lpstr>
      <vt:lpstr>Wingdings 3</vt:lpstr>
      <vt:lpstr>Colis</vt:lpstr>
      <vt:lpstr>Intégral</vt:lpstr>
      <vt:lpstr>MUTANT X</vt:lpstr>
      <vt:lpstr>ÉTAPE 1 : introduction</vt:lpstr>
      <vt:lpstr>Présentation PowerPoint</vt:lpstr>
      <vt:lpstr>ÉTAPE 2 : DÉFINITION</vt:lpstr>
      <vt:lpstr>Présentation PowerPoint</vt:lpstr>
      <vt:lpstr>Présentation PowerPoint</vt:lpstr>
      <vt:lpstr>ÉTAPE 3 : LES MUTANTS CÉLÈBRES</vt:lpstr>
      <vt:lpstr>Présentation PowerPoint</vt:lpstr>
      <vt:lpstr>Présentation PowerPoint</vt:lpstr>
      <vt:lpstr>Présentation PowerPoint</vt:lpstr>
      <vt:lpstr>Présentation PowerPoint</vt:lpstr>
      <vt:lpstr>Présentation PowerPoint</vt:lpstr>
      <vt:lpstr>Présentation PowerPoint</vt:lpstr>
      <vt:lpstr>ÉTAPE 4 : MUTER</vt:lpstr>
      <vt:lpstr>Présentation PowerPoint</vt:lpstr>
      <vt:lpstr>Présentation PowerPoint</vt:lpstr>
      <vt:lpstr>CRP : « FRANKENSTEIN »</vt:lpstr>
      <vt:lpstr>Qu’est-ce que la CRP ?</vt:lpstr>
      <vt:lpstr>Présentation PowerPoint</vt:lpstr>
      <vt:lpstr>Présentation PowerPoint</vt:lpstr>
      <vt:lpstr>Présentation PowerPoint</vt:lpstr>
      <vt:lpstr>Présentation PowerPoint</vt:lpstr>
      <vt:lpstr>Présentation PowerPoint</vt:lpstr>
      <vt:lpstr>LECTURE DE L’Oeuvre</vt:lpstr>
      <vt:lpstr>CUEILLETTE DE QUESTIONS + VOTE</vt:lpstr>
      <vt:lpstr>RETOUR MÉTACOGNITIF</vt:lpstr>
      <vt:lpstr>SE PRÉPARER À LA VISITE</vt:lpstr>
      <vt:lpstr>Présentation PowerPoint</vt:lpstr>
      <vt:lpstr>Présentation PowerPoint</vt:lpstr>
      <vt:lpstr>MISSION : </vt:lpstr>
      <vt:lpstr>RETOUR SUITE À LA VISITE</vt:lpstr>
      <vt:lpstr>QUEL MUTANT ÊTES-VOUS ?</vt:lpstr>
      <vt:lpstr>QUEL MUTANT ÊTES-VOUS ?</vt:lpstr>
      <vt:lpstr>MUTANT EN PAPIER</vt:lpstr>
      <vt:lpstr>CONSIGNES</vt:lpstr>
      <vt:lpstr>MISE EN COMMUN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MUTANT X</dc:title>
  <dc:creator>Aurélie CINTORI</dc:creator>
  <cp:lastModifiedBy>Aurélie CINTORI</cp:lastModifiedBy>
  <cp:revision>3</cp:revision>
  <dcterms:created xsi:type="dcterms:W3CDTF">2024-04-14T18:23:55Z</dcterms:created>
  <dcterms:modified xsi:type="dcterms:W3CDTF">2024-04-14T19:07:43Z</dcterms:modified>
</cp:coreProperties>
</file>